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869" r:id="rId3"/>
    <p:sldMasterId id="2147484017" r:id="rId4"/>
    <p:sldMasterId id="2147484029" r:id="rId5"/>
    <p:sldMasterId id="2147484265" r:id="rId6"/>
    <p:sldMasterId id="2147488163" r:id="rId7"/>
  </p:sldMasterIdLst>
  <p:notesMasterIdLst>
    <p:notesMasterId r:id="rId41"/>
  </p:notesMasterIdLst>
  <p:sldIdLst>
    <p:sldId id="256" r:id="rId8"/>
    <p:sldId id="462" r:id="rId9"/>
    <p:sldId id="449" r:id="rId10"/>
    <p:sldId id="450" r:id="rId11"/>
    <p:sldId id="448" r:id="rId12"/>
    <p:sldId id="451" r:id="rId13"/>
    <p:sldId id="484" r:id="rId14"/>
    <p:sldId id="485" r:id="rId15"/>
    <p:sldId id="487" r:id="rId16"/>
    <p:sldId id="488" r:id="rId17"/>
    <p:sldId id="460" r:id="rId18"/>
    <p:sldId id="461" r:id="rId19"/>
    <p:sldId id="454" r:id="rId20"/>
    <p:sldId id="469" r:id="rId21"/>
    <p:sldId id="468" r:id="rId22"/>
    <p:sldId id="474" r:id="rId23"/>
    <p:sldId id="472" r:id="rId24"/>
    <p:sldId id="473" r:id="rId25"/>
    <p:sldId id="475" r:id="rId26"/>
    <p:sldId id="476" r:id="rId27"/>
    <p:sldId id="477" r:id="rId28"/>
    <p:sldId id="464" r:id="rId29"/>
    <p:sldId id="479" r:id="rId30"/>
    <p:sldId id="478" r:id="rId31"/>
    <p:sldId id="481" r:id="rId32"/>
    <p:sldId id="482" r:id="rId33"/>
    <p:sldId id="483" r:id="rId34"/>
    <p:sldId id="458" r:id="rId35"/>
    <p:sldId id="459" r:id="rId36"/>
    <p:sldId id="465" r:id="rId37"/>
    <p:sldId id="456" r:id="rId38"/>
    <p:sldId id="470" r:id="rId39"/>
    <p:sldId id="307" r:id="rId40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00"/>
    <a:srgbClr val="CC3300"/>
    <a:srgbClr val="00CC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5341" autoAdjust="0"/>
  </p:normalViewPr>
  <p:slideViewPr>
    <p:cSldViewPr>
      <p:cViewPr>
        <p:scale>
          <a:sx n="100" d="100"/>
          <a:sy n="100" d="100"/>
        </p:scale>
        <p:origin x="-2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F:\&#1060;&#1055;&#1050;\&#1047;&#1072;&#1087;&#1088;&#1086;&#1089;&#1099;\06.02.2014%20&#1086;%20&#1089;&#1086;&#1090;&#1088;&#1091;&#1076;&#1085;&#1080;&#1095;&#1077;&#1089;&#1090;&#1074;&#1077;%20&#1042;&#1048;&#1058;&#1048;%20&#1089;%20&#1056;&#1086;&#1040;&#1069;&#1057;%20&#1080;%20&#1040;&#1090;&#1086;&#1084;&#1084;&#1072;&#1096;&#1077;&#1084;\&#1076;&#1083;&#1103;%20&#1088;&#1072;&#1089;&#1089;&#1095;&#1077;&#1090;&#1086;&#1074;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083333333333453"/>
          <c:y val="0.11342592592592664"/>
          <c:w val="0.7361111111111116"/>
          <c:h val="0.6990740740740829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rgbClr val="C00000"/>
              </a:solidFill>
            </c:spPr>
          </c:dPt>
          <c:dLbls>
            <c:dLbl>
              <c:idx val="1"/>
              <c:layout>
                <c:manualLayout>
                  <c:x val="-1.3467519685039545E-2"/>
                  <c:y val="-0.1367563429571321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000" b="1" i="0" baseline="0">
                    <a:solidFill>
                      <a:schemeClr val="accent4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Лист1!$H$4:$K$4</c:f>
              <c:strCache>
                <c:ptCount val="4"/>
                <c:pt idx="0">
                  <c:v>РоАЭС</c:v>
                </c:pt>
                <c:pt idx="1">
                  <c:v>Атоммаш</c:v>
                </c:pt>
                <c:pt idx="2">
                  <c:v>СРО «Союзатомстрой»</c:v>
                </c:pt>
                <c:pt idx="3">
                  <c:v>другие источники</c:v>
                </c:pt>
              </c:strCache>
            </c:strRef>
          </c:cat>
          <c:val>
            <c:numRef>
              <c:f>Лист1!$H$5:$K$5</c:f>
              <c:numCache>
                <c:formatCode>_("р."* #,##0.00_);_("р."* \(#,##0.00\);_("р."* "-"??_);_(@_)</c:formatCode>
                <c:ptCount val="4"/>
                <c:pt idx="0">
                  <c:v>2096</c:v>
                </c:pt>
                <c:pt idx="1">
                  <c:v>252</c:v>
                </c:pt>
                <c:pt idx="2">
                  <c:v>2100</c:v>
                </c:pt>
                <c:pt idx="3">
                  <c:v>3352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886562256641416E-4"/>
          <c:y val="0.27012503645377473"/>
          <c:w val="0.78159355080614856"/>
          <c:h val="0.6241181831437736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rgbClr val="CC0000"/>
              </a:solidFill>
            </c:spPr>
          </c:dPt>
          <c:dLbls>
            <c:dLbl>
              <c:idx val="1"/>
              <c:layout>
                <c:manualLayout>
                  <c:x val="-5.5807094010671493E-2"/>
                  <c:y val="3.091736168905944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chemeClr val="accent4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Лист1!$D$4:$G$4</c:f>
              <c:strCache>
                <c:ptCount val="4"/>
                <c:pt idx="0">
                  <c:v>РоАЭС</c:v>
                </c:pt>
                <c:pt idx="1">
                  <c:v>Атоммаш</c:v>
                </c:pt>
                <c:pt idx="2">
                  <c:v>СРО «Союзатом-строй»</c:v>
                </c:pt>
                <c:pt idx="3">
                  <c:v>другие предприятия</c:v>
                </c:pt>
              </c:strCache>
            </c:strRef>
          </c:cat>
          <c:val>
            <c:numRef>
              <c:f>Лист1!$D$5:$G$5</c:f>
              <c:numCache>
                <c:formatCode>_("р."* #,##0.00_);_("р."* \(#,##0.00\);_("р."* "-"??_);_(@_)</c:formatCode>
                <c:ptCount val="4"/>
                <c:pt idx="0">
                  <c:v>1296</c:v>
                </c:pt>
                <c:pt idx="1">
                  <c:v>144</c:v>
                </c:pt>
                <c:pt idx="2">
                  <c:v>2016</c:v>
                </c:pt>
                <c:pt idx="3">
                  <c:v>2194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63147418357137763"/>
          <c:y val="0.15622966576994571"/>
          <c:w val="0.34231043811527911"/>
          <c:h val="0.66767586678559721"/>
        </c:manualLayout>
      </c:layout>
      <c:overlay val="0"/>
      <c:txPr>
        <a:bodyPr/>
        <a:lstStyle/>
        <a:p>
          <a:pPr algn="l">
            <a:defRPr sz="1200">
              <a:solidFill>
                <a:schemeClr val="accent4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5C4EE2-C24F-4407-82B8-C7B10C9E6FF5}" type="doc">
      <dgm:prSet loTypeId="urn:microsoft.com/office/officeart/2005/8/layout/cycle4#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CF65A7-8ADB-422B-A870-EDA4A41C6639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ВУЗ</a:t>
          </a:r>
          <a:endParaRPr lang="ru-RU" sz="1600" b="1" dirty="0">
            <a:solidFill>
              <a:srgbClr val="002060"/>
            </a:solidFill>
          </a:endParaRPr>
        </a:p>
      </dgm:t>
    </dgm:pt>
    <dgm:pt modelId="{6F50ABE8-E259-4E9A-BEDE-80C95E9025F0}" type="parTrans" cxnId="{A7D6C447-C79F-49FF-87F3-25CDDA5B3641}">
      <dgm:prSet/>
      <dgm:spPr/>
      <dgm:t>
        <a:bodyPr/>
        <a:lstStyle/>
        <a:p>
          <a:endParaRPr lang="ru-RU"/>
        </a:p>
      </dgm:t>
    </dgm:pt>
    <dgm:pt modelId="{DC11500C-8595-49B4-A0C5-DDD49A602B33}" type="sibTrans" cxnId="{A7D6C447-C79F-49FF-87F3-25CDDA5B3641}">
      <dgm:prSet/>
      <dgm:spPr/>
      <dgm:t>
        <a:bodyPr/>
        <a:lstStyle/>
        <a:p>
          <a:endParaRPr lang="ru-RU"/>
        </a:p>
      </dgm:t>
    </dgm:pt>
    <dgm:pt modelId="{F91697A3-6627-4BD5-897F-7287F24C466E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АЭС</a:t>
          </a:r>
          <a:endParaRPr lang="ru-RU" sz="1600" b="1" dirty="0">
            <a:solidFill>
              <a:srgbClr val="002060"/>
            </a:solidFill>
          </a:endParaRPr>
        </a:p>
      </dgm:t>
    </dgm:pt>
    <dgm:pt modelId="{3271B722-3CF5-4F48-B57C-36D078CB5FF0}" type="parTrans" cxnId="{4723754F-D488-42C6-B23B-885127EC97C1}">
      <dgm:prSet/>
      <dgm:spPr/>
      <dgm:t>
        <a:bodyPr/>
        <a:lstStyle/>
        <a:p>
          <a:endParaRPr lang="ru-RU"/>
        </a:p>
      </dgm:t>
    </dgm:pt>
    <dgm:pt modelId="{4F7AF23D-C4B5-42E8-975B-8B9611A06565}" type="sibTrans" cxnId="{4723754F-D488-42C6-B23B-885127EC97C1}">
      <dgm:prSet/>
      <dgm:spPr/>
      <dgm:t>
        <a:bodyPr/>
        <a:lstStyle/>
        <a:p>
          <a:endParaRPr lang="ru-RU"/>
        </a:p>
      </dgm:t>
    </dgm:pt>
    <dgm:pt modelId="{EE91BE06-77F3-4F1A-99E8-0F5CAE6DE295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indent="0" algn="l"/>
          <a:endParaRPr lang="ru-RU" sz="1200" dirty="0"/>
        </a:p>
      </dgm:t>
    </dgm:pt>
    <dgm:pt modelId="{0B16401E-88FF-4252-B3C5-108D1D02253B}" type="parTrans" cxnId="{C7ED0966-90EB-4396-9CF3-D0506F831150}">
      <dgm:prSet/>
      <dgm:spPr/>
      <dgm:t>
        <a:bodyPr/>
        <a:lstStyle/>
        <a:p>
          <a:endParaRPr lang="ru-RU"/>
        </a:p>
      </dgm:t>
    </dgm:pt>
    <dgm:pt modelId="{EFFA57FB-9651-42F3-921D-3910803933D8}" type="sibTrans" cxnId="{C7ED0966-90EB-4396-9CF3-D0506F831150}">
      <dgm:prSet/>
      <dgm:spPr/>
      <dgm:t>
        <a:bodyPr/>
        <a:lstStyle/>
        <a:p>
          <a:endParaRPr lang="ru-RU"/>
        </a:p>
      </dgm:t>
    </dgm:pt>
    <dgm:pt modelId="{262B2E94-D5FD-4104-BD1E-27172E7B09F0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Отрасль</a:t>
          </a:r>
          <a:endParaRPr lang="ru-RU" sz="1600" b="1" dirty="0">
            <a:solidFill>
              <a:srgbClr val="002060"/>
            </a:solidFill>
          </a:endParaRPr>
        </a:p>
      </dgm:t>
    </dgm:pt>
    <dgm:pt modelId="{2DE95419-167B-4A7A-8023-86E5409322DE}" type="parTrans" cxnId="{13CFC33A-885D-406E-9369-80B9DA7B534A}">
      <dgm:prSet/>
      <dgm:spPr/>
      <dgm:t>
        <a:bodyPr/>
        <a:lstStyle/>
        <a:p>
          <a:endParaRPr lang="ru-RU"/>
        </a:p>
      </dgm:t>
    </dgm:pt>
    <dgm:pt modelId="{D7B3F77F-3670-4FDF-9013-021B2E563BF7}" type="sibTrans" cxnId="{13CFC33A-885D-406E-9369-80B9DA7B534A}">
      <dgm:prSet/>
      <dgm:spPr/>
      <dgm:t>
        <a:bodyPr/>
        <a:lstStyle/>
        <a:p>
          <a:endParaRPr lang="ru-RU"/>
        </a:p>
      </dgm:t>
    </dgm:pt>
    <dgm:pt modelId="{CA3DC945-7C12-4383-B533-906EC2EE1814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Студент</a:t>
          </a:r>
          <a:endParaRPr lang="ru-RU" sz="1600" b="1" dirty="0">
            <a:solidFill>
              <a:srgbClr val="002060"/>
            </a:solidFill>
          </a:endParaRPr>
        </a:p>
      </dgm:t>
    </dgm:pt>
    <dgm:pt modelId="{4F54CECC-7A11-4FD4-9D90-FCE8B776E344}" type="parTrans" cxnId="{84C1CE07-0BB3-4445-BF4E-9CAD4BCC857E}">
      <dgm:prSet/>
      <dgm:spPr/>
      <dgm:t>
        <a:bodyPr/>
        <a:lstStyle/>
        <a:p>
          <a:endParaRPr lang="ru-RU"/>
        </a:p>
      </dgm:t>
    </dgm:pt>
    <dgm:pt modelId="{859548CD-FD98-4997-ABF0-05F4ABBCBED2}" type="sibTrans" cxnId="{84C1CE07-0BB3-4445-BF4E-9CAD4BCC857E}">
      <dgm:prSet/>
      <dgm:spPr/>
      <dgm:t>
        <a:bodyPr/>
        <a:lstStyle/>
        <a:p>
          <a:endParaRPr lang="ru-RU"/>
        </a:p>
      </dgm:t>
    </dgm:pt>
    <dgm:pt modelId="{E0D66AC1-5B4E-4CD6-88CC-2B98C2300885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sz="1400" dirty="0"/>
        </a:p>
      </dgm:t>
    </dgm:pt>
    <dgm:pt modelId="{EA178EE2-509A-4A80-BE65-3243A0BE161B}" type="parTrans" cxnId="{385B6936-49EB-49F6-ACD2-B04502B29104}">
      <dgm:prSet/>
      <dgm:spPr/>
      <dgm:t>
        <a:bodyPr/>
        <a:lstStyle/>
        <a:p>
          <a:endParaRPr lang="ru-RU"/>
        </a:p>
      </dgm:t>
    </dgm:pt>
    <dgm:pt modelId="{BD9B758F-C175-4C56-965F-C828E12D7B31}" type="sibTrans" cxnId="{385B6936-49EB-49F6-ACD2-B04502B29104}">
      <dgm:prSet/>
      <dgm:spPr/>
      <dgm:t>
        <a:bodyPr/>
        <a:lstStyle/>
        <a:p>
          <a:endParaRPr lang="ru-RU"/>
        </a:p>
      </dgm:t>
    </dgm:pt>
    <dgm:pt modelId="{1608FECB-23BC-4B88-8009-CF009B2B9B01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indent="0"/>
          <a:endParaRPr lang="ru-RU" sz="1200" dirty="0"/>
        </a:p>
      </dgm:t>
    </dgm:pt>
    <dgm:pt modelId="{E364A8DC-142D-4B45-9EEA-7A878E06C6A4}" type="sibTrans" cxnId="{8CADAE59-C43C-4B95-813A-92E6CDD36B0A}">
      <dgm:prSet/>
      <dgm:spPr/>
      <dgm:t>
        <a:bodyPr/>
        <a:lstStyle/>
        <a:p>
          <a:endParaRPr lang="ru-RU"/>
        </a:p>
      </dgm:t>
    </dgm:pt>
    <dgm:pt modelId="{A9300156-178A-4B79-A686-0EFD2B861E69}" type="parTrans" cxnId="{8CADAE59-C43C-4B95-813A-92E6CDD36B0A}">
      <dgm:prSet/>
      <dgm:spPr/>
      <dgm:t>
        <a:bodyPr/>
        <a:lstStyle/>
        <a:p>
          <a:endParaRPr lang="ru-RU"/>
        </a:p>
      </dgm:t>
    </dgm:pt>
    <dgm:pt modelId="{FB33B5B4-734E-4B53-A2F6-ABB15A0BF101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sz="1400" dirty="0"/>
        </a:p>
      </dgm:t>
    </dgm:pt>
    <dgm:pt modelId="{CCAB8501-E57B-4C89-BBA5-4C034717C28A}" type="parTrans" cxnId="{C6905E43-C4C3-4388-82A4-98DE34C3AA44}">
      <dgm:prSet/>
      <dgm:spPr/>
      <dgm:t>
        <a:bodyPr/>
        <a:lstStyle/>
        <a:p>
          <a:endParaRPr lang="ru-RU"/>
        </a:p>
      </dgm:t>
    </dgm:pt>
    <dgm:pt modelId="{4C48E31B-CF21-4A05-9C0B-8FFADAD77216}" type="sibTrans" cxnId="{C6905E43-C4C3-4388-82A4-98DE34C3AA44}">
      <dgm:prSet/>
      <dgm:spPr/>
      <dgm:t>
        <a:bodyPr/>
        <a:lstStyle/>
        <a:p>
          <a:endParaRPr lang="ru-RU"/>
        </a:p>
      </dgm:t>
    </dgm:pt>
    <dgm:pt modelId="{2F643B04-CE1E-43A1-99B9-8D4DAC6FA2C0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sz="1200" dirty="0"/>
        </a:p>
      </dgm:t>
    </dgm:pt>
    <dgm:pt modelId="{1CF8CD82-54A9-40DB-A679-53ECD0D24794}" type="parTrans" cxnId="{D70BC8F6-EEFC-41CA-BCFE-FC84CD78BFB3}">
      <dgm:prSet/>
      <dgm:spPr/>
      <dgm:t>
        <a:bodyPr/>
        <a:lstStyle/>
        <a:p>
          <a:endParaRPr lang="ru-RU"/>
        </a:p>
      </dgm:t>
    </dgm:pt>
    <dgm:pt modelId="{B7CC26F0-2C0B-43D0-96F1-5C6E77FF723C}" type="sibTrans" cxnId="{D70BC8F6-EEFC-41CA-BCFE-FC84CD78BFB3}">
      <dgm:prSet/>
      <dgm:spPr/>
      <dgm:t>
        <a:bodyPr/>
        <a:lstStyle/>
        <a:p>
          <a:endParaRPr lang="ru-RU"/>
        </a:p>
      </dgm:t>
    </dgm:pt>
    <dgm:pt modelId="{B4DB5EA8-41F6-4779-83C9-C394B9DF8666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sz="1200" dirty="0"/>
        </a:p>
      </dgm:t>
    </dgm:pt>
    <dgm:pt modelId="{949C60D2-610E-4F35-A3D7-E02893A70437}" type="parTrans" cxnId="{2073E7C9-865F-453D-99FE-64D27F68DA91}">
      <dgm:prSet/>
      <dgm:spPr/>
      <dgm:t>
        <a:bodyPr/>
        <a:lstStyle/>
        <a:p>
          <a:endParaRPr lang="ru-RU"/>
        </a:p>
      </dgm:t>
    </dgm:pt>
    <dgm:pt modelId="{B649CCCB-396E-4793-98EE-23BF3508F2A1}" type="sibTrans" cxnId="{2073E7C9-865F-453D-99FE-64D27F68DA91}">
      <dgm:prSet/>
      <dgm:spPr/>
      <dgm:t>
        <a:bodyPr/>
        <a:lstStyle/>
        <a:p>
          <a:endParaRPr lang="ru-RU"/>
        </a:p>
      </dgm:t>
    </dgm:pt>
    <dgm:pt modelId="{0E07D37D-84D2-4C06-8276-F090C7932074}" type="pres">
      <dgm:prSet presAssocID="{F75C4EE2-C24F-4407-82B8-C7B10C9E6FF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32AF6C-5812-43BD-88FF-9B3AE23340BF}" type="pres">
      <dgm:prSet presAssocID="{F75C4EE2-C24F-4407-82B8-C7B10C9E6FF5}" presName="children" presStyleCnt="0"/>
      <dgm:spPr/>
    </dgm:pt>
    <dgm:pt modelId="{66F910D4-03EC-49F2-A13A-2D2D7F00441C}" type="pres">
      <dgm:prSet presAssocID="{F75C4EE2-C24F-4407-82B8-C7B10C9E6FF5}" presName="child1group" presStyleCnt="0"/>
      <dgm:spPr/>
    </dgm:pt>
    <dgm:pt modelId="{779F9C38-0058-43DE-8DF4-708870A5FF88}" type="pres">
      <dgm:prSet presAssocID="{F75C4EE2-C24F-4407-82B8-C7B10C9E6FF5}" presName="child1" presStyleLbl="bgAcc1" presStyleIdx="0" presStyleCnt="4" custScaleX="156935" custScaleY="159926" custLinFactNeighborX="-33041" custLinFactNeighborY="-2241"/>
      <dgm:spPr/>
      <dgm:t>
        <a:bodyPr/>
        <a:lstStyle/>
        <a:p>
          <a:endParaRPr lang="ru-RU"/>
        </a:p>
      </dgm:t>
    </dgm:pt>
    <dgm:pt modelId="{07BF63DE-815F-4E13-A8E5-46066E74272D}" type="pres">
      <dgm:prSet presAssocID="{F75C4EE2-C24F-4407-82B8-C7B10C9E6FF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3BE032-4B63-45F5-BC63-981788ACC0C9}" type="pres">
      <dgm:prSet presAssocID="{F75C4EE2-C24F-4407-82B8-C7B10C9E6FF5}" presName="child2group" presStyleCnt="0"/>
      <dgm:spPr/>
    </dgm:pt>
    <dgm:pt modelId="{8FDBFFD0-AB1F-438F-A9D4-62FF72369E8B}" type="pres">
      <dgm:prSet presAssocID="{F75C4EE2-C24F-4407-82B8-C7B10C9E6FF5}" presName="child2" presStyleLbl="bgAcc1" presStyleIdx="1" presStyleCnt="4" custScaleX="160651" custScaleY="152813" custLinFactNeighborX="28691" custLinFactNeighborY="-9901"/>
      <dgm:spPr/>
      <dgm:t>
        <a:bodyPr/>
        <a:lstStyle/>
        <a:p>
          <a:endParaRPr lang="ru-RU"/>
        </a:p>
      </dgm:t>
    </dgm:pt>
    <dgm:pt modelId="{8A0AB10C-71EE-487C-92CD-CD9B70F8DB4F}" type="pres">
      <dgm:prSet presAssocID="{F75C4EE2-C24F-4407-82B8-C7B10C9E6FF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300C55-5E71-4A5C-9515-6537F15461FE}" type="pres">
      <dgm:prSet presAssocID="{F75C4EE2-C24F-4407-82B8-C7B10C9E6FF5}" presName="child3group" presStyleCnt="0"/>
      <dgm:spPr/>
    </dgm:pt>
    <dgm:pt modelId="{1129EA51-51B2-43B2-A72A-CF81B5CC83E5}" type="pres">
      <dgm:prSet presAssocID="{F75C4EE2-C24F-4407-82B8-C7B10C9E6FF5}" presName="child3" presStyleLbl="bgAcc1" presStyleIdx="2" presStyleCnt="4" custScaleX="151506" custScaleY="171952" custLinFactNeighborX="28994" custLinFactNeighborY="-20102"/>
      <dgm:spPr/>
      <dgm:t>
        <a:bodyPr/>
        <a:lstStyle/>
        <a:p>
          <a:endParaRPr lang="ru-RU"/>
        </a:p>
      </dgm:t>
    </dgm:pt>
    <dgm:pt modelId="{0BD54C54-65EC-46E2-B422-644FF9C7B92F}" type="pres">
      <dgm:prSet presAssocID="{F75C4EE2-C24F-4407-82B8-C7B10C9E6FF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F41DB4-C29D-4C39-83B8-B3D53715FB31}" type="pres">
      <dgm:prSet presAssocID="{F75C4EE2-C24F-4407-82B8-C7B10C9E6FF5}" presName="child4group" presStyleCnt="0"/>
      <dgm:spPr/>
    </dgm:pt>
    <dgm:pt modelId="{6B78F4DC-3659-4312-A3EC-53DCD59565D8}" type="pres">
      <dgm:prSet presAssocID="{F75C4EE2-C24F-4407-82B8-C7B10C9E6FF5}" presName="child4" presStyleLbl="bgAcc1" presStyleIdx="3" presStyleCnt="4" custScaleX="154581" custScaleY="168436" custLinFactNeighborX="-30316" custLinFactNeighborY="-22865"/>
      <dgm:spPr/>
      <dgm:t>
        <a:bodyPr/>
        <a:lstStyle/>
        <a:p>
          <a:endParaRPr lang="ru-RU"/>
        </a:p>
      </dgm:t>
    </dgm:pt>
    <dgm:pt modelId="{4ED3DA1F-6C28-429A-A4D4-CB8036FB4866}" type="pres">
      <dgm:prSet presAssocID="{F75C4EE2-C24F-4407-82B8-C7B10C9E6FF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FBABAE-746B-4860-B4C8-DD380B3F9DB9}" type="pres">
      <dgm:prSet presAssocID="{F75C4EE2-C24F-4407-82B8-C7B10C9E6FF5}" presName="childPlaceholder" presStyleCnt="0"/>
      <dgm:spPr/>
    </dgm:pt>
    <dgm:pt modelId="{A4A7F0C4-D960-43AB-BFD0-B5B009E0D8BD}" type="pres">
      <dgm:prSet presAssocID="{F75C4EE2-C24F-4407-82B8-C7B10C9E6FF5}" presName="circle" presStyleCnt="0"/>
      <dgm:spPr/>
    </dgm:pt>
    <dgm:pt modelId="{23F3F94B-8923-4DBC-94DE-1BD746DAEB14}" type="pres">
      <dgm:prSet presAssocID="{F75C4EE2-C24F-4407-82B8-C7B10C9E6FF5}" presName="quadrant1" presStyleLbl="node1" presStyleIdx="0" presStyleCnt="4" custScaleX="82146" custScaleY="82146" custLinFactNeighborX="112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D79C0B-19C3-4656-B55D-6679C5487D05}" type="pres">
      <dgm:prSet presAssocID="{F75C4EE2-C24F-4407-82B8-C7B10C9E6FF5}" presName="quadrant2" presStyleLbl="node1" presStyleIdx="1" presStyleCnt="4" custScaleX="82146" custScaleY="82146" custLinFactNeighborX="-1123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8778C5-C2AF-4D61-B872-DD1125228616}" type="pres">
      <dgm:prSet presAssocID="{F75C4EE2-C24F-4407-82B8-C7B10C9E6FF5}" presName="quadrant3" presStyleLbl="node1" presStyleIdx="2" presStyleCnt="4" custScaleX="82146" custScaleY="82146" custLinFactNeighborX="-11236" custLinFactNeighborY="-2397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074E53-3E0C-4DD5-8BFB-43FA1DD92F94}" type="pres">
      <dgm:prSet presAssocID="{F75C4EE2-C24F-4407-82B8-C7B10C9E6FF5}" presName="quadrant4" presStyleLbl="node1" presStyleIdx="3" presStyleCnt="4" custScaleX="82146" custScaleY="82146" custLinFactNeighborX="11237" custLinFactNeighborY="-2397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FA2430-669F-447E-BF1E-6389F94D1A42}" type="pres">
      <dgm:prSet presAssocID="{F75C4EE2-C24F-4407-82B8-C7B10C9E6FF5}" presName="quadrantPlaceholder" presStyleCnt="0"/>
      <dgm:spPr/>
    </dgm:pt>
    <dgm:pt modelId="{980D88B1-A3D0-4538-A840-729244EFCA35}" type="pres">
      <dgm:prSet presAssocID="{F75C4EE2-C24F-4407-82B8-C7B10C9E6FF5}" presName="center1" presStyleLbl="fgShp" presStyleIdx="0" presStyleCnt="2" custLinFactNeighborY="-43873"/>
      <dgm:spPr>
        <a:solidFill>
          <a:schemeClr val="bg1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3C017629-3185-4DBE-9E1A-FB2561F60B64}" type="pres">
      <dgm:prSet presAssocID="{F75C4EE2-C24F-4407-82B8-C7B10C9E6FF5}" presName="center2" presStyleLbl="fgShp" presStyleIdx="1" presStyleCnt="2" custLinFactNeighborY="-37396"/>
      <dgm:spPr>
        <a:solidFill>
          <a:schemeClr val="bg1">
            <a:lumMod val="5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4C8DB562-5F40-4802-9F3B-AFC38BFD2F05}" type="presOf" srcId="{FB33B5B4-734E-4B53-A2F6-ABB15A0BF101}" destId="{6B78F4DC-3659-4312-A3EC-53DCD59565D8}" srcOrd="0" destOrd="0" presId="urn:microsoft.com/office/officeart/2005/8/layout/cycle4#1"/>
    <dgm:cxn modelId="{CF7EDEA0-BD57-4185-9BCC-675F7C382187}" type="presOf" srcId="{F91697A3-6627-4BD5-897F-7287F24C466E}" destId="{ABD79C0B-19C3-4656-B55D-6679C5487D05}" srcOrd="0" destOrd="0" presId="urn:microsoft.com/office/officeart/2005/8/layout/cycle4#1"/>
    <dgm:cxn modelId="{1A8D21D2-D4CA-4E4A-84C0-9187BA440C46}" type="presOf" srcId="{FB33B5B4-734E-4B53-A2F6-ABB15A0BF101}" destId="{4ED3DA1F-6C28-429A-A4D4-CB8036FB4866}" srcOrd="1" destOrd="0" presId="urn:microsoft.com/office/officeart/2005/8/layout/cycle4#1"/>
    <dgm:cxn modelId="{A7D6C447-C79F-49FF-87F3-25CDDA5B3641}" srcId="{F75C4EE2-C24F-4407-82B8-C7B10C9E6FF5}" destId="{2ECF65A7-8ADB-422B-A870-EDA4A41C6639}" srcOrd="0" destOrd="0" parTransId="{6F50ABE8-E259-4E9A-BEDE-80C95E9025F0}" sibTransId="{DC11500C-8595-49B4-A0C5-DDD49A602B33}"/>
    <dgm:cxn modelId="{765030EC-C08A-42D1-95BA-2E98466FD2F0}" type="presOf" srcId="{2F643B04-CE1E-43A1-99B9-8D4DAC6FA2C0}" destId="{07BF63DE-815F-4E13-A8E5-46066E74272D}" srcOrd="1" destOrd="0" presId="urn:microsoft.com/office/officeart/2005/8/layout/cycle4#1"/>
    <dgm:cxn modelId="{13CFC33A-885D-406E-9369-80B9DA7B534A}" srcId="{F75C4EE2-C24F-4407-82B8-C7B10C9E6FF5}" destId="{262B2E94-D5FD-4104-BD1E-27172E7B09F0}" srcOrd="2" destOrd="0" parTransId="{2DE95419-167B-4A7A-8023-86E5409322DE}" sibTransId="{D7B3F77F-3670-4FDF-9013-021B2E563BF7}"/>
    <dgm:cxn modelId="{74593191-2D5F-46AB-88B4-46D7B9918794}" type="presOf" srcId="{CA3DC945-7C12-4383-B533-906EC2EE1814}" destId="{04074E53-3E0C-4DD5-8BFB-43FA1DD92F94}" srcOrd="0" destOrd="0" presId="urn:microsoft.com/office/officeart/2005/8/layout/cycle4#1"/>
    <dgm:cxn modelId="{99ABB1CB-9759-46D6-B94A-95383F09033D}" type="presOf" srcId="{1608FECB-23BC-4B88-8009-CF009B2B9B01}" destId="{1129EA51-51B2-43B2-A72A-CF81B5CC83E5}" srcOrd="0" destOrd="0" presId="urn:microsoft.com/office/officeart/2005/8/layout/cycle4#1"/>
    <dgm:cxn modelId="{8CADAE59-C43C-4B95-813A-92E6CDD36B0A}" srcId="{262B2E94-D5FD-4104-BD1E-27172E7B09F0}" destId="{1608FECB-23BC-4B88-8009-CF009B2B9B01}" srcOrd="0" destOrd="0" parTransId="{A9300156-178A-4B79-A686-0EFD2B861E69}" sibTransId="{E364A8DC-142D-4B45-9EEA-7A878E06C6A4}"/>
    <dgm:cxn modelId="{4723754F-D488-42C6-B23B-885127EC97C1}" srcId="{F75C4EE2-C24F-4407-82B8-C7B10C9E6FF5}" destId="{F91697A3-6627-4BD5-897F-7287F24C466E}" srcOrd="1" destOrd="0" parTransId="{3271B722-3CF5-4F48-B57C-36D078CB5FF0}" sibTransId="{4F7AF23D-C4B5-42E8-975B-8B9611A06565}"/>
    <dgm:cxn modelId="{C7ED0966-90EB-4396-9CF3-D0506F831150}" srcId="{F91697A3-6627-4BD5-897F-7287F24C466E}" destId="{EE91BE06-77F3-4F1A-99E8-0F5CAE6DE295}" srcOrd="0" destOrd="0" parTransId="{0B16401E-88FF-4252-B3C5-108D1D02253B}" sibTransId="{EFFA57FB-9651-42F3-921D-3910803933D8}"/>
    <dgm:cxn modelId="{540EA9D4-9F46-488E-A21F-0216025F3250}" type="presOf" srcId="{B4DB5EA8-41F6-4779-83C9-C394B9DF8666}" destId="{07BF63DE-815F-4E13-A8E5-46066E74272D}" srcOrd="1" destOrd="1" presId="urn:microsoft.com/office/officeart/2005/8/layout/cycle4#1"/>
    <dgm:cxn modelId="{72B72DF7-DC3B-4631-A79C-6FA1412D61D2}" type="presOf" srcId="{262B2E94-D5FD-4104-BD1E-27172E7B09F0}" destId="{188778C5-C2AF-4D61-B872-DD1125228616}" srcOrd="0" destOrd="0" presId="urn:microsoft.com/office/officeart/2005/8/layout/cycle4#1"/>
    <dgm:cxn modelId="{8CAAB4DD-2618-4888-B517-6F7168D4F325}" type="presOf" srcId="{E0D66AC1-5B4E-4CD6-88CC-2B98C2300885}" destId="{4ED3DA1F-6C28-429A-A4D4-CB8036FB4866}" srcOrd="1" destOrd="1" presId="urn:microsoft.com/office/officeart/2005/8/layout/cycle4#1"/>
    <dgm:cxn modelId="{6A640610-F773-466B-9BD4-D73EADDBA57F}" type="presOf" srcId="{1608FECB-23BC-4B88-8009-CF009B2B9B01}" destId="{0BD54C54-65EC-46E2-B422-644FF9C7B92F}" srcOrd="1" destOrd="0" presId="urn:microsoft.com/office/officeart/2005/8/layout/cycle4#1"/>
    <dgm:cxn modelId="{D70BC8F6-EEFC-41CA-BCFE-FC84CD78BFB3}" srcId="{2ECF65A7-8ADB-422B-A870-EDA4A41C6639}" destId="{2F643B04-CE1E-43A1-99B9-8D4DAC6FA2C0}" srcOrd="0" destOrd="0" parTransId="{1CF8CD82-54A9-40DB-A679-53ECD0D24794}" sibTransId="{B7CC26F0-2C0B-43D0-96F1-5C6E77FF723C}"/>
    <dgm:cxn modelId="{C6905E43-C4C3-4388-82A4-98DE34C3AA44}" srcId="{CA3DC945-7C12-4383-B533-906EC2EE1814}" destId="{FB33B5B4-734E-4B53-A2F6-ABB15A0BF101}" srcOrd="0" destOrd="0" parTransId="{CCAB8501-E57B-4C89-BBA5-4C034717C28A}" sibTransId="{4C48E31B-CF21-4A05-9C0B-8FFADAD77216}"/>
    <dgm:cxn modelId="{2073E7C9-865F-453D-99FE-64D27F68DA91}" srcId="{2ECF65A7-8ADB-422B-A870-EDA4A41C6639}" destId="{B4DB5EA8-41F6-4779-83C9-C394B9DF8666}" srcOrd="1" destOrd="0" parTransId="{949C60D2-610E-4F35-A3D7-E02893A70437}" sibTransId="{B649CCCB-396E-4793-98EE-23BF3508F2A1}"/>
    <dgm:cxn modelId="{8BD6CCBB-21C0-4EE2-836A-9835CAE0A22B}" type="presOf" srcId="{F75C4EE2-C24F-4407-82B8-C7B10C9E6FF5}" destId="{0E07D37D-84D2-4C06-8276-F090C7932074}" srcOrd="0" destOrd="0" presId="urn:microsoft.com/office/officeart/2005/8/layout/cycle4#1"/>
    <dgm:cxn modelId="{A65D6D12-C289-40B3-BBE0-D4D21CB5E2E1}" type="presOf" srcId="{EE91BE06-77F3-4F1A-99E8-0F5CAE6DE295}" destId="{8A0AB10C-71EE-487C-92CD-CD9B70F8DB4F}" srcOrd="1" destOrd="0" presId="urn:microsoft.com/office/officeart/2005/8/layout/cycle4#1"/>
    <dgm:cxn modelId="{84C1CE07-0BB3-4445-BF4E-9CAD4BCC857E}" srcId="{F75C4EE2-C24F-4407-82B8-C7B10C9E6FF5}" destId="{CA3DC945-7C12-4383-B533-906EC2EE1814}" srcOrd="3" destOrd="0" parTransId="{4F54CECC-7A11-4FD4-9D90-FCE8B776E344}" sibTransId="{859548CD-FD98-4997-ABF0-05F4ABBCBED2}"/>
    <dgm:cxn modelId="{F477A644-CB60-4C84-9D8E-43BA66B79D6D}" type="presOf" srcId="{E0D66AC1-5B4E-4CD6-88CC-2B98C2300885}" destId="{6B78F4DC-3659-4312-A3EC-53DCD59565D8}" srcOrd="0" destOrd="1" presId="urn:microsoft.com/office/officeart/2005/8/layout/cycle4#1"/>
    <dgm:cxn modelId="{7F9A46E4-59E0-465A-9F0B-33D459C70542}" type="presOf" srcId="{2F643B04-CE1E-43A1-99B9-8D4DAC6FA2C0}" destId="{779F9C38-0058-43DE-8DF4-708870A5FF88}" srcOrd="0" destOrd="0" presId="urn:microsoft.com/office/officeart/2005/8/layout/cycle4#1"/>
    <dgm:cxn modelId="{6155F031-1805-4959-9CAD-FD9BA93B1E42}" type="presOf" srcId="{B4DB5EA8-41F6-4779-83C9-C394B9DF8666}" destId="{779F9C38-0058-43DE-8DF4-708870A5FF88}" srcOrd="0" destOrd="1" presId="urn:microsoft.com/office/officeart/2005/8/layout/cycle4#1"/>
    <dgm:cxn modelId="{49769283-9AFB-4BB3-947A-92C6BD62CE86}" type="presOf" srcId="{2ECF65A7-8ADB-422B-A870-EDA4A41C6639}" destId="{23F3F94B-8923-4DBC-94DE-1BD746DAEB14}" srcOrd="0" destOrd="0" presId="urn:microsoft.com/office/officeart/2005/8/layout/cycle4#1"/>
    <dgm:cxn modelId="{20CF556E-702F-4268-90E6-FFA5C2B19884}" type="presOf" srcId="{EE91BE06-77F3-4F1A-99E8-0F5CAE6DE295}" destId="{8FDBFFD0-AB1F-438F-A9D4-62FF72369E8B}" srcOrd="0" destOrd="0" presId="urn:microsoft.com/office/officeart/2005/8/layout/cycle4#1"/>
    <dgm:cxn modelId="{385B6936-49EB-49F6-ACD2-B04502B29104}" srcId="{CA3DC945-7C12-4383-B533-906EC2EE1814}" destId="{E0D66AC1-5B4E-4CD6-88CC-2B98C2300885}" srcOrd="1" destOrd="0" parTransId="{EA178EE2-509A-4A80-BE65-3243A0BE161B}" sibTransId="{BD9B758F-C175-4C56-965F-C828E12D7B31}"/>
    <dgm:cxn modelId="{97E376A3-13F2-45BB-B7FF-1772E923D0B9}" type="presParOf" srcId="{0E07D37D-84D2-4C06-8276-F090C7932074}" destId="{A632AF6C-5812-43BD-88FF-9B3AE23340BF}" srcOrd="0" destOrd="0" presId="urn:microsoft.com/office/officeart/2005/8/layout/cycle4#1"/>
    <dgm:cxn modelId="{5F342689-40E6-44C2-AA8D-C12248CD3DC3}" type="presParOf" srcId="{A632AF6C-5812-43BD-88FF-9B3AE23340BF}" destId="{66F910D4-03EC-49F2-A13A-2D2D7F00441C}" srcOrd="0" destOrd="0" presId="urn:microsoft.com/office/officeart/2005/8/layout/cycle4#1"/>
    <dgm:cxn modelId="{1EBFC2D3-959F-4F3D-BEAA-4F266433A2F8}" type="presParOf" srcId="{66F910D4-03EC-49F2-A13A-2D2D7F00441C}" destId="{779F9C38-0058-43DE-8DF4-708870A5FF88}" srcOrd="0" destOrd="0" presId="urn:microsoft.com/office/officeart/2005/8/layout/cycle4#1"/>
    <dgm:cxn modelId="{3E00C4CE-9714-46DE-9C5E-CE6B9D5A9375}" type="presParOf" srcId="{66F910D4-03EC-49F2-A13A-2D2D7F00441C}" destId="{07BF63DE-815F-4E13-A8E5-46066E74272D}" srcOrd="1" destOrd="0" presId="urn:microsoft.com/office/officeart/2005/8/layout/cycle4#1"/>
    <dgm:cxn modelId="{19925098-D4FE-445F-A500-5580BBE25A67}" type="presParOf" srcId="{A632AF6C-5812-43BD-88FF-9B3AE23340BF}" destId="{D53BE032-4B63-45F5-BC63-981788ACC0C9}" srcOrd="1" destOrd="0" presId="urn:microsoft.com/office/officeart/2005/8/layout/cycle4#1"/>
    <dgm:cxn modelId="{1573F11A-64B4-45DB-87B6-5460748206BF}" type="presParOf" srcId="{D53BE032-4B63-45F5-BC63-981788ACC0C9}" destId="{8FDBFFD0-AB1F-438F-A9D4-62FF72369E8B}" srcOrd="0" destOrd="0" presId="urn:microsoft.com/office/officeart/2005/8/layout/cycle4#1"/>
    <dgm:cxn modelId="{58907CC0-D01D-4D31-8D1B-1DDA7B474D6F}" type="presParOf" srcId="{D53BE032-4B63-45F5-BC63-981788ACC0C9}" destId="{8A0AB10C-71EE-487C-92CD-CD9B70F8DB4F}" srcOrd="1" destOrd="0" presId="urn:microsoft.com/office/officeart/2005/8/layout/cycle4#1"/>
    <dgm:cxn modelId="{35E4D83B-0558-4842-AB5B-BAE818695F24}" type="presParOf" srcId="{A632AF6C-5812-43BD-88FF-9B3AE23340BF}" destId="{3B300C55-5E71-4A5C-9515-6537F15461FE}" srcOrd="2" destOrd="0" presId="urn:microsoft.com/office/officeart/2005/8/layout/cycle4#1"/>
    <dgm:cxn modelId="{B51C6A1A-834A-49A3-98D4-2AC31F75E462}" type="presParOf" srcId="{3B300C55-5E71-4A5C-9515-6537F15461FE}" destId="{1129EA51-51B2-43B2-A72A-CF81B5CC83E5}" srcOrd="0" destOrd="0" presId="urn:microsoft.com/office/officeart/2005/8/layout/cycle4#1"/>
    <dgm:cxn modelId="{006F74EB-B57E-4FCA-A598-B39BBD24D0E6}" type="presParOf" srcId="{3B300C55-5E71-4A5C-9515-6537F15461FE}" destId="{0BD54C54-65EC-46E2-B422-644FF9C7B92F}" srcOrd="1" destOrd="0" presId="urn:microsoft.com/office/officeart/2005/8/layout/cycle4#1"/>
    <dgm:cxn modelId="{4C00EE62-A3AB-4277-8501-6EC17BEB2F08}" type="presParOf" srcId="{A632AF6C-5812-43BD-88FF-9B3AE23340BF}" destId="{01F41DB4-C29D-4C39-83B8-B3D53715FB31}" srcOrd="3" destOrd="0" presId="urn:microsoft.com/office/officeart/2005/8/layout/cycle4#1"/>
    <dgm:cxn modelId="{D6C35F72-2058-4CB7-9844-DF4928FBD6BE}" type="presParOf" srcId="{01F41DB4-C29D-4C39-83B8-B3D53715FB31}" destId="{6B78F4DC-3659-4312-A3EC-53DCD59565D8}" srcOrd="0" destOrd="0" presId="urn:microsoft.com/office/officeart/2005/8/layout/cycle4#1"/>
    <dgm:cxn modelId="{20869A7E-28BB-427D-84C2-2287C9B3221B}" type="presParOf" srcId="{01F41DB4-C29D-4C39-83B8-B3D53715FB31}" destId="{4ED3DA1F-6C28-429A-A4D4-CB8036FB4866}" srcOrd="1" destOrd="0" presId="urn:microsoft.com/office/officeart/2005/8/layout/cycle4#1"/>
    <dgm:cxn modelId="{C260A6F9-ACAE-4A7C-B287-87F4FA112277}" type="presParOf" srcId="{A632AF6C-5812-43BD-88FF-9B3AE23340BF}" destId="{68FBABAE-746B-4860-B4C8-DD380B3F9DB9}" srcOrd="4" destOrd="0" presId="urn:microsoft.com/office/officeart/2005/8/layout/cycle4#1"/>
    <dgm:cxn modelId="{5071DDE7-5C17-4489-AFAA-B0D55CACAEFC}" type="presParOf" srcId="{0E07D37D-84D2-4C06-8276-F090C7932074}" destId="{A4A7F0C4-D960-43AB-BFD0-B5B009E0D8BD}" srcOrd="1" destOrd="0" presId="urn:microsoft.com/office/officeart/2005/8/layout/cycle4#1"/>
    <dgm:cxn modelId="{A55905F4-AA31-4A80-8FC5-339B8202AA9C}" type="presParOf" srcId="{A4A7F0C4-D960-43AB-BFD0-B5B009E0D8BD}" destId="{23F3F94B-8923-4DBC-94DE-1BD746DAEB14}" srcOrd="0" destOrd="0" presId="urn:microsoft.com/office/officeart/2005/8/layout/cycle4#1"/>
    <dgm:cxn modelId="{0008416B-A7E2-49DD-88F0-A17166B9212E}" type="presParOf" srcId="{A4A7F0C4-D960-43AB-BFD0-B5B009E0D8BD}" destId="{ABD79C0B-19C3-4656-B55D-6679C5487D05}" srcOrd="1" destOrd="0" presId="urn:microsoft.com/office/officeart/2005/8/layout/cycle4#1"/>
    <dgm:cxn modelId="{9C7F2513-E43F-411F-A1E9-DB74F0058E75}" type="presParOf" srcId="{A4A7F0C4-D960-43AB-BFD0-B5B009E0D8BD}" destId="{188778C5-C2AF-4D61-B872-DD1125228616}" srcOrd="2" destOrd="0" presId="urn:microsoft.com/office/officeart/2005/8/layout/cycle4#1"/>
    <dgm:cxn modelId="{20AB40CF-5C62-4246-BA13-D74E23F00333}" type="presParOf" srcId="{A4A7F0C4-D960-43AB-BFD0-B5B009E0D8BD}" destId="{04074E53-3E0C-4DD5-8BFB-43FA1DD92F94}" srcOrd="3" destOrd="0" presId="urn:microsoft.com/office/officeart/2005/8/layout/cycle4#1"/>
    <dgm:cxn modelId="{22A5EEC5-974A-4AE9-94CA-158FF65C5FB4}" type="presParOf" srcId="{A4A7F0C4-D960-43AB-BFD0-B5B009E0D8BD}" destId="{02FA2430-669F-447E-BF1E-6389F94D1A42}" srcOrd="4" destOrd="0" presId="urn:microsoft.com/office/officeart/2005/8/layout/cycle4#1"/>
    <dgm:cxn modelId="{4BC84763-9F48-4216-8064-2CF1CE9F79CF}" type="presParOf" srcId="{0E07D37D-84D2-4C06-8276-F090C7932074}" destId="{980D88B1-A3D0-4538-A840-729244EFCA35}" srcOrd="2" destOrd="0" presId="urn:microsoft.com/office/officeart/2005/8/layout/cycle4#1"/>
    <dgm:cxn modelId="{069DAF26-446E-4FED-8CD8-F4EA5B70DFC4}" type="presParOf" srcId="{0E07D37D-84D2-4C06-8276-F090C7932074}" destId="{3C017629-3185-4DBE-9E1A-FB2561F60B64}" srcOrd="3" destOrd="0" presId="urn:microsoft.com/office/officeart/2005/8/layout/cycle4#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30C2F1-241D-4E4E-BD03-7D27A11B63DA}" type="doc">
      <dgm:prSet loTypeId="urn:microsoft.com/office/officeart/2005/8/layout/vList4#1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5701CFF9-025C-47AC-97D7-266289633BB0}">
      <dgm:prSet phldrT="[Текст]" custT="1"/>
      <dgm:spPr/>
      <dgm:t>
        <a:bodyPr/>
        <a:lstStyle/>
        <a:p>
          <a:r>
            <a:rPr lang="ru-RU" sz="2000" b="1" dirty="0" smtClean="0">
              <a:latin typeface="+mn-lt"/>
            </a:rPr>
            <a:t>Для предприятия </a:t>
          </a:r>
          <a:endParaRPr lang="ru-RU" sz="2000" b="1" dirty="0">
            <a:latin typeface="+mn-lt"/>
          </a:endParaRPr>
        </a:p>
      </dgm:t>
    </dgm:pt>
    <dgm:pt modelId="{61E8F12E-E805-4282-8899-777475751E8C}" type="parTrans" cxnId="{8A2337F7-8B68-4F93-9FDC-BBB8FA7ACCAC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510570FF-C00C-4301-995A-17A8A35F9583}" type="sibTrans" cxnId="{8A2337F7-8B68-4F93-9FDC-BBB8FA7ACCAC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3EC47701-81ED-442E-99C2-8432E4C5DCF3}">
      <dgm:prSet phldrT="[Текст]" custT="1"/>
      <dgm:spPr/>
      <dgm:t>
        <a:bodyPr/>
        <a:lstStyle/>
        <a:p>
          <a:r>
            <a:rPr lang="ru-RU" sz="1800" dirty="0" smtClean="0">
              <a:latin typeface="Arial Narrow" pitchFamily="34" charset="0"/>
            </a:rPr>
            <a:t>привлечение и закрепление выпускников, соответствующих требованиям отрасли по успеваемости, сокращение периода адаптации выпускника на рабочем месте </a:t>
          </a:r>
          <a:endParaRPr lang="ru-RU" sz="1800" dirty="0">
            <a:latin typeface="Arial Narrow" pitchFamily="34" charset="0"/>
          </a:endParaRPr>
        </a:p>
      </dgm:t>
    </dgm:pt>
    <dgm:pt modelId="{690FE4AF-3748-4220-8219-2AE0CCDC7C73}" type="parTrans" cxnId="{D591EF48-1D09-47CD-B125-041AE24DE390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833D281D-35A1-4265-A8AB-CFDA9825AD44}" type="sibTrans" cxnId="{D591EF48-1D09-47CD-B125-041AE24DE390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A9A3D78A-9C64-4E32-90F0-603824E44961}">
      <dgm:prSet phldrT="[Текст]" custT="1"/>
      <dgm:spPr/>
      <dgm:t>
        <a:bodyPr/>
        <a:lstStyle/>
        <a:p>
          <a:r>
            <a:rPr lang="ru-RU" sz="2000" b="1" dirty="0" smtClean="0">
              <a:latin typeface="+mn-lt"/>
            </a:rPr>
            <a:t>Для вуза </a:t>
          </a:r>
          <a:endParaRPr lang="ru-RU" sz="2000" b="1" dirty="0">
            <a:latin typeface="+mn-lt"/>
          </a:endParaRPr>
        </a:p>
      </dgm:t>
    </dgm:pt>
    <dgm:pt modelId="{64CE6221-95B8-45E1-9721-EC6FD5CAE642}" type="parTrans" cxnId="{75E0196D-9C43-43E2-8355-95F5A80ED306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609EBC4C-B0B1-4ED1-8B83-AE4B690193E1}" type="sibTrans" cxnId="{75E0196D-9C43-43E2-8355-95F5A80ED306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60DBAF42-1D8E-404F-BBDE-D7EF0A485099}">
      <dgm:prSet phldrT="[Текст]" custT="1"/>
      <dgm:spPr/>
      <dgm:t>
        <a:bodyPr/>
        <a:lstStyle/>
        <a:p>
          <a:r>
            <a:rPr lang="ru-RU" sz="1800" dirty="0" smtClean="0">
              <a:latin typeface="Arial Narrow" pitchFamily="34" charset="0"/>
            </a:rPr>
            <a:t>повышение успеваемости студентов за счет мотивации успешного трудоустройства на предприятия отрасли, формирование стратегической устойчивости на рынке образовательных услуг</a:t>
          </a:r>
          <a:endParaRPr lang="ru-RU" sz="1800" dirty="0">
            <a:latin typeface="Arial Narrow" pitchFamily="34" charset="0"/>
          </a:endParaRPr>
        </a:p>
      </dgm:t>
    </dgm:pt>
    <dgm:pt modelId="{E50054EB-AC41-4239-B361-C62D42C6D49A}" type="parTrans" cxnId="{C186539C-A924-43B2-87F0-6E685C5095A4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ECBC644E-7475-41EB-9FEC-5745225921F8}" type="sibTrans" cxnId="{C186539C-A924-43B2-87F0-6E685C5095A4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1A637A05-5EAC-46E0-9095-AE48202E546E}">
      <dgm:prSet phldrT="[Текст]" custT="1"/>
      <dgm:spPr/>
      <dgm:t>
        <a:bodyPr/>
        <a:lstStyle/>
        <a:p>
          <a:r>
            <a:rPr lang="ru-RU" sz="2000" b="1" dirty="0" smtClean="0">
              <a:latin typeface="+mn-lt"/>
            </a:rPr>
            <a:t>Для выпускника </a:t>
          </a:r>
          <a:endParaRPr lang="ru-RU" sz="2000" b="1" dirty="0">
            <a:latin typeface="+mn-lt"/>
          </a:endParaRPr>
        </a:p>
      </dgm:t>
    </dgm:pt>
    <dgm:pt modelId="{7EC7CA32-D224-435E-8693-905B3AC7137C}" type="parTrans" cxnId="{4670DD1C-F10E-468D-BA5F-9E126358888D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776371A5-A5BD-4554-A962-CED5D9178B1B}" type="sibTrans" cxnId="{4670DD1C-F10E-468D-BA5F-9E126358888D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9050D239-B959-4741-971D-7EA4AE759FA7}">
      <dgm:prSet phldrT="[Текст]" custT="1"/>
      <dgm:spPr/>
      <dgm:t>
        <a:bodyPr/>
        <a:lstStyle/>
        <a:p>
          <a:r>
            <a:rPr lang="ru-RU" sz="1800" dirty="0" smtClean="0">
              <a:latin typeface="Arial Narrow" pitchFamily="34" charset="0"/>
            </a:rPr>
            <a:t>возможность</a:t>
          </a:r>
          <a:r>
            <a:rPr lang="ru-RU" sz="1800" b="1" dirty="0" smtClean="0">
              <a:latin typeface="Arial Narrow" pitchFamily="34" charset="0"/>
            </a:rPr>
            <a:t> </a:t>
          </a:r>
          <a:r>
            <a:rPr lang="ru-RU" sz="1800" dirty="0" smtClean="0">
              <a:latin typeface="Arial Narrow" pitchFamily="34" charset="0"/>
            </a:rPr>
            <a:t>приступить к выполнению должностных обязанностей на АЭС сразу после получения диплома (снижение периода трудоустройства от 4 до 6 месяцев)</a:t>
          </a:r>
          <a:endParaRPr lang="ru-RU" sz="1800" dirty="0">
            <a:latin typeface="Arial Narrow" pitchFamily="34" charset="0"/>
          </a:endParaRPr>
        </a:p>
      </dgm:t>
    </dgm:pt>
    <dgm:pt modelId="{94884317-AEAC-4BC5-8176-F921CA46D356}" type="parTrans" cxnId="{158A6863-11FE-42E0-86D6-C42B967F4A81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03F8F97C-D588-4542-A129-E4BD27656A8A}" type="sibTrans" cxnId="{158A6863-11FE-42E0-86D6-C42B967F4A81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85C2CE81-7E79-45DD-A253-13862B7465C4}" type="pres">
      <dgm:prSet presAssocID="{8E30C2F1-241D-4E4E-BD03-7D27A11B63D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490E8C-960C-4292-912E-228ADB29560F}" type="pres">
      <dgm:prSet presAssocID="{5701CFF9-025C-47AC-97D7-266289633BB0}" presName="comp" presStyleCnt="0"/>
      <dgm:spPr/>
    </dgm:pt>
    <dgm:pt modelId="{99C14FF9-396A-4FFA-AF43-BCEF413F9E9F}" type="pres">
      <dgm:prSet presAssocID="{5701CFF9-025C-47AC-97D7-266289633BB0}" presName="box" presStyleLbl="node1" presStyleIdx="0" presStyleCnt="3" custLinFactNeighborX="349" custLinFactNeighborY="12579"/>
      <dgm:spPr/>
      <dgm:t>
        <a:bodyPr/>
        <a:lstStyle/>
        <a:p>
          <a:endParaRPr lang="ru-RU"/>
        </a:p>
      </dgm:t>
    </dgm:pt>
    <dgm:pt modelId="{22242828-9265-42DC-8270-96C98C5BBDB2}" type="pres">
      <dgm:prSet presAssocID="{5701CFF9-025C-47AC-97D7-266289633BB0}" presName="img" presStyleLbl="fgImgPlace1" presStyleIdx="0" presStyleCnt="3" custScaleX="8120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770524A-B678-4F27-AC96-F576F42546BD}" type="pres">
      <dgm:prSet presAssocID="{5701CFF9-025C-47AC-97D7-266289633BB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A29159-73DA-406B-B1A8-60D95D5BB795}" type="pres">
      <dgm:prSet presAssocID="{510570FF-C00C-4301-995A-17A8A35F9583}" presName="spacer" presStyleCnt="0"/>
      <dgm:spPr/>
    </dgm:pt>
    <dgm:pt modelId="{ECD274AE-62B6-46EF-B73E-9E4AD2F75263}" type="pres">
      <dgm:prSet presAssocID="{A9A3D78A-9C64-4E32-90F0-603824E44961}" presName="comp" presStyleCnt="0"/>
      <dgm:spPr/>
    </dgm:pt>
    <dgm:pt modelId="{B34EDAFC-7F8B-4D2C-ABED-0D35FA0A6753}" type="pres">
      <dgm:prSet presAssocID="{A9A3D78A-9C64-4E32-90F0-603824E44961}" presName="box" presStyleLbl="node1" presStyleIdx="1" presStyleCnt="3" custLinFactNeighborY="8565"/>
      <dgm:spPr/>
      <dgm:t>
        <a:bodyPr/>
        <a:lstStyle/>
        <a:p>
          <a:endParaRPr lang="ru-RU"/>
        </a:p>
      </dgm:t>
    </dgm:pt>
    <dgm:pt modelId="{47A34B53-5C85-4CA7-9C78-181718D05296}" type="pres">
      <dgm:prSet presAssocID="{A9A3D78A-9C64-4E32-90F0-603824E44961}" presName="img" presStyleLbl="fgImgPlace1" presStyleIdx="1" presStyleCnt="3" custScaleX="8120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42FFD54-AEB4-45B2-9A2C-0161B25D42DE}" type="pres">
      <dgm:prSet presAssocID="{A9A3D78A-9C64-4E32-90F0-603824E44961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460033-9344-4581-B021-B2D6F864F8EE}" type="pres">
      <dgm:prSet presAssocID="{609EBC4C-B0B1-4ED1-8B83-AE4B690193E1}" presName="spacer" presStyleCnt="0"/>
      <dgm:spPr/>
    </dgm:pt>
    <dgm:pt modelId="{C256A9D6-B989-409E-96D4-F4A7D6359E3E}" type="pres">
      <dgm:prSet presAssocID="{1A637A05-5EAC-46E0-9095-AE48202E546E}" presName="comp" presStyleCnt="0"/>
      <dgm:spPr/>
    </dgm:pt>
    <dgm:pt modelId="{12B76A73-05A7-4069-B35E-D98BF092577B}" type="pres">
      <dgm:prSet presAssocID="{1A637A05-5EAC-46E0-9095-AE48202E546E}" presName="box" presStyleLbl="node1" presStyleIdx="2" presStyleCnt="3" custLinFactNeighborY="4428"/>
      <dgm:spPr/>
      <dgm:t>
        <a:bodyPr/>
        <a:lstStyle/>
        <a:p>
          <a:endParaRPr lang="ru-RU"/>
        </a:p>
      </dgm:t>
    </dgm:pt>
    <dgm:pt modelId="{71C93250-9BE1-4FDE-B980-EB85979CD416}" type="pres">
      <dgm:prSet presAssocID="{1A637A05-5EAC-46E0-9095-AE48202E546E}" presName="img" presStyleLbl="fgImgPlace1" presStyleIdx="2" presStyleCnt="3" custScaleX="8120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AFF17B1-B918-47FD-8A1A-E96A4B24813B}" type="pres">
      <dgm:prSet presAssocID="{1A637A05-5EAC-46E0-9095-AE48202E546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80F91B-69D2-45C4-AC9B-9AF65E5BC4CA}" type="presOf" srcId="{9050D239-B959-4741-971D-7EA4AE759FA7}" destId="{9AFF17B1-B918-47FD-8A1A-E96A4B24813B}" srcOrd="1" destOrd="1" presId="urn:microsoft.com/office/officeart/2005/8/layout/vList4#1"/>
    <dgm:cxn modelId="{DCB11FAD-4104-4D11-8DAE-79514112C970}" type="presOf" srcId="{60DBAF42-1D8E-404F-BBDE-D7EF0A485099}" destId="{842FFD54-AEB4-45B2-9A2C-0161B25D42DE}" srcOrd="1" destOrd="1" presId="urn:microsoft.com/office/officeart/2005/8/layout/vList4#1"/>
    <dgm:cxn modelId="{B8E0F37B-53E1-4B3C-96D4-A0493E4CB0C0}" type="presOf" srcId="{3EC47701-81ED-442E-99C2-8432E4C5DCF3}" destId="{99C14FF9-396A-4FFA-AF43-BCEF413F9E9F}" srcOrd="0" destOrd="1" presId="urn:microsoft.com/office/officeart/2005/8/layout/vList4#1"/>
    <dgm:cxn modelId="{D75334A6-F6BB-4713-A324-31E1E032BAA3}" type="presOf" srcId="{A9A3D78A-9C64-4E32-90F0-603824E44961}" destId="{842FFD54-AEB4-45B2-9A2C-0161B25D42DE}" srcOrd="1" destOrd="0" presId="urn:microsoft.com/office/officeart/2005/8/layout/vList4#1"/>
    <dgm:cxn modelId="{ABB30648-DFFF-462B-ACC0-B4EFC91D410B}" type="presOf" srcId="{A9A3D78A-9C64-4E32-90F0-603824E44961}" destId="{B34EDAFC-7F8B-4D2C-ABED-0D35FA0A6753}" srcOrd="0" destOrd="0" presId="urn:microsoft.com/office/officeart/2005/8/layout/vList4#1"/>
    <dgm:cxn modelId="{0E4ED6C6-A620-4294-8982-1D3457A8E2FD}" type="presOf" srcId="{1A637A05-5EAC-46E0-9095-AE48202E546E}" destId="{9AFF17B1-B918-47FD-8A1A-E96A4B24813B}" srcOrd="1" destOrd="0" presId="urn:microsoft.com/office/officeart/2005/8/layout/vList4#1"/>
    <dgm:cxn modelId="{C186539C-A924-43B2-87F0-6E685C5095A4}" srcId="{A9A3D78A-9C64-4E32-90F0-603824E44961}" destId="{60DBAF42-1D8E-404F-BBDE-D7EF0A485099}" srcOrd="0" destOrd="0" parTransId="{E50054EB-AC41-4239-B361-C62D42C6D49A}" sibTransId="{ECBC644E-7475-41EB-9FEC-5745225921F8}"/>
    <dgm:cxn modelId="{1D7F8FC6-FE95-4230-B604-27E11C0A4ABF}" type="presOf" srcId="{1A637A05-5EAC-46E0-9095-AE48202E546E}" destId="{12B76A73-05A7-4069-B35E-D98BF092577B}" srcOrd="0" destOrd="0" presId="urn:microsoft.com/office/officeart/2005/8/layout/vList4#1"/>
    <dgm:cxn modelId="{158A6863-11FE-42E0-86D6-C42B967F4A81}" srcId="{1A637A05-5EAC-46E0-9095-AE48202E546E}" destId="{9050D239-B959-4741-971D-7EA4AE759FA7}" srcOrd="0" destOrd="0" parTransId="{94884317-AEAC-4BC5-8176-F921CA46D356}" sibTransId="{03F8F97C-D588-4542-A129-E4BD27656A8A}"/>
    <dgm:cxn modelId="{D591EF48-1D09-47CD-B125-041AE24DE390}" srcId="{5701CFF9-025C-47AC-97D7-266289633BB0}" destId="{3EC47701-81ED-442E-99C2-8432E4C5DCF3}" srcOrd="0" destOrd="0" parTransId="{690FE4AF-3748-4220-8219-2AE0CCDC7C73}" sibTransId="{833D281D-35A1-4265-A8AB-CFDA9825AD44}"/>
    <dgm:cxn modelId="{883A1C46-1179-459D-85C9-75818869CEBE}" type="presOf" srcId="{5701CFF9-025C-47AC-97D7-266289633BB0}" destId="{8770524A-B678-4F27-AC96-F576F42546BD}" srcOrd="1" destOrd="0" presId="urn:microsoft.com/office/officeart/2005/8/layout/vList4#1"/>
    <dgm:cxn modelId="{75E0196D-9C43-43E2-8355-95F5A80ED306}" srcId="{8E30C2F1-241D-4E4E-BD03-7D27A11B63DA}" destId="{A9A3D78A-9C64-4E32-90F0-603824E44961}" srcOrd="1" destOrd="0" parTransId="{64CE6221-95B8-45E1-9721-EC6FD5CAE642}" sibTransId="{609EBC4C-B0B1-4ED1-8B83-AE4B690193E1}"/>
    <dgm:cxn modelId="{598D8CBE-8D45-4CDD-989A-4A9477351BCC}" type="presOf" srcId="{60DBAF42-1D8E-404F-BBDE-D7EF0A485099}" destId="{B34EDAFC-7F8B-4D2C-ABED-0D35FA0A6753}" srcOrd="0" destOrd="1" presId="urn:microsoft.com/office/officeart/2005/8/layout/vList4#1"/>
    <dgm:cxn modelId="{B81F84AC-1F84-4B4D-8264-C3AE96C7B4E8}" type="presOf" srcId="{3EC47701-81ED-442E-99C2-8432E4C5DCF3}" destId="{8770524A-B678-4F27-AC96-F576F42546BD}" srcOrd="1" destOrd="1" presId="urn:microsoft.com/office/officeart/2005/8/layout/vList4#1"/>
    <dgm:cxn modelId="{0AFE0284-6E92-48CC-9B1E-457EB19D2A8C}" type="presOf" srcId="{9050D239-B959-4741-971D-7EA4AE759FA7}" destId="{12B76A73-05A7-4069-B35E-D98BF092577B}" srcOrd="0" destOrd="1" presId="urn:microsoft.com/office/officeart/2005/8/layout/vList4#1"/>
    <dgm:cxn modelId="{8A2337F7-8B68-4F93-9FDC-BBB8FA7ACCAC}" srcId="{8E30C2F1-241D-4E4E-BD03-7D27A11B63DA}" destId="{5701CFF9-025C-47AC-97D7-266289633BB0}" srcOrd="0" destOrd="0" parTransId="{61E8F12E-E805-4282-8899-777475751E8C}" sibTransId="{510570FF-C00C-4301-995A-17A8A35F9583}"/>
    <dgm:cxn modelId="{4670DD1C-F10E-468D-BA5F-9E126358888D}" srcId="{8E30C2F1-241D-4E4E-BD03-7D27A11B63DA}" destId="{1A637A05-5EAC-46E0-9095-AE48202E546E}" srcOrd="2" destOrd="0" parTransId="{7EC7CA32-D224-435E-8693-905B3AC7137C}" sibTransId="{776371A5-A5BD-4554-A962-CED5D9178B1B}"/>
    <dgm:cxn modelId="{F455E52D-71D2-4D1B-9260-439937EFE496}" type="presOf" srcId="{5701CFF9-025C-47AC-97D7-266289633BB0}" destId="{99C14FF9-396A-4FFA-AF43-BCEF413F9E9F}" srcOrd="0" destOrd="0" presId="urn:microsoft.com/office/officeart/2005/8/layout/vList4#1"/>
    <dgm:cxn modelId="{31DAA640-7262-41C4-AA1E-5573327D4F62}" type="presOf" srcId="{8E30C2F1-241D-4E4E-BD03-7D27A11B63DA}" destId="{85C2CE81-7E79-45DD-A253-13862B7465C4}" srcOrd="0" destOrd="0" presId="urn:microsoft.com/office/officeart/2005/8/layout/vList4#1"/>
    <dgm:cxn modelId="{E11DE5EE-51EF-444F-B9D5-8537C40E2550}" type="presParOf" srcId="{85C2CE81-7E79-45DD-A253-13862B7465C4}" destId="{BC490E8C-960C-4292-912E-228ADB29560F}" srcOrd="0" destOrd="0" presId="urn:microsoft.com/office/officeart/2005/8/layout/vList4#1"/>
    <dgm:cxn modelId="{B2A11DCA-0156-49A1-8BE9-F53FE91096D8}" type="presParOf" srcId="{BC490E8C-960C-4292-912E-228ADB29560F}" destId="{99C14FF9-396A-4FFA-AF43-BCEF413F9E9F}" srcOrd="0" destOrd="0" presId="urn:microsoft.com/office/officeart/2005/8/layout/vList4#1"/>
    <dgm:cxn modelId="{64537F02-D531-4ECE-A4A8-33E64D167A06}" type="presParOf" srcId="{BC490E8C-960C-4292-912E-228ADB29560F}" destId="{22242828-9265-42DC-8270-96C98C5BBDB2}" srcOrd="1" destOrd="0" presId="urn:microsoft.com/office/officeart/2005/8/layout/vList4#1"/>
    <dgm:cxn modelId="{B066997F-8F94-41FB-AA26-5F43BED8553B}" type="presParOf" srcId="{BC490E8C-960C-4292-912E-228ADB29560F}" destId="{8770524A-B678-4F27-AC96-F576F42546BD}" srcOrd="2" destOrd="0" presId="urn:microsoft.com/office/officeart/2005/8/layout/vList4#1"/>
    <dgm:cxn modelId="{07112CE1-5695-4CAC-AA76-747FA688C16F}" type="presParOf" srcId="{85C2CE81-7E79-45DD-A253-13862B7465C4}" destId="{C8A29159-73DA-406B-B1A8-60D95D5BB795}" srcOrd="1" destOrd="0" presId="urn:microsoft.com/office/officeart/2005/8/layout/vList4#1"/>
    <dgm:cxn modelId="{994994B0-1FD8-4245-BC10-E1CB005E2ED5}" type="presParOf" srcId="{85C2CE81-7E79-45DD-A253-13862B7465C4}" destId="{ECD274AE-62B6-46EF-B73E-9E4AD2F75263}" srcOrd="2" destOrd="0" presId="urn:microsoft.com/office/officeart/2005/8/layout/vList4#1"/>
    <dgm:cxn modelId="{B867BA17-F319-46F6-8B86-004B9E72661E}" type="presParOf" srcId="{ECD274AE-62B6-46EF-B73E-9E4AD2F75263}" destId="{B34EDAFC-7F8B-4D2C-ABED-0D35FA0A6753}" srcOrd="0" destOrd="0" presId="urn:microsoft.com/office/officeart/2005/8/layout/vList4#1"/>
    <dgm:cxn modelId="{777C7862-998C-40FE-8235-08121C41BD12}" type="presParOf" srcId="{ECD274AE-62B6-46EF-B73E-9E4AD2F75263}" destId="{47A34B53-5C85-4CA7-9C78-181718D05296}" srcOrd="1" destOrd="0" presId="urn:microsoft.com/office/officeart/2005/8/layout/vList4#1"/>
    <dgm:cxn modelId="{9729AF34-98CA-4528-8294-56B90C774D05}" type="presParOf" srcId="{ECD274AE-62B6-46EF-B73E-9E4AD2F75263}" destId="{842FFD54-AEB4-45B2-9A2C-0161B25D42DE}" srcOrd="2" destOrd="0" presId="urn:microsoft.com/office/officeart/2005/8/layout/vList4#1"/>
    <dgm:cxn modelId="{05CDC6AE-7069-479D-8851-B398C0C079A1}" type="presParOf" srcId="{85C2CE81-7E79-45DD-A253-13862B7465C4}" destId="{26460033-9344-4581-B021-B2D6F864F8EE}" srcOrd="3" destOrd="0" presId="urn:microsoft.com/office/officeart/2005/8/layout/vList4#1"/>
    <dgm:cxn modelId="{73EAC7F1-42C9-40C0-A705-7FB535138101}" type="presParOf" srcId="{85C2CE81-7E79-45DD-A253-13862B7465C4}" destId="{C256A9D6-B989-409E-96D4-F4A7D6359E3E}" srcOrd="4" destOrd="0" presId="urn:microsoft.com/office/officeart/2005/8/layout/vList4#1"/>
    <dgm:cxn modelId="{FA0E37D4-0289-4B96-BA5A-60DBDE9DC829}" type="presParOf" srcId="{C256A9D6-B989-409E-96D4-F4A7D6359E3E}" destId="{12B76A73-05A7-4069-B35E-D98BF092577B}" srcOrd="0" destOrd="0" presId="urn:microsoft.com/office/officeart/2005/8/layout/vList4#1"/>
    <dgm:cxn modelId="{22ADFDA1-DDF8-4B6B-81BF-18FCAE23F8B6}" type="presParOf" srcId="{C256A9D6-B989-409E-96D4-F4A7D6359E3E}" destId="{71C93250-9BE1-4FDE-B980-EB85979CD416}" srcOrd="1" destOrd="0" presId="urn:microsoft.com/office/officeart/2005/8/layout/vList4#1"/>
    <dgm:cxn modelId="{323112F3-88A5-4ABA-9B0B-245E4FD0AF91}" type="presParOf" srcId="{C256A9D6-B989-409E-96D4-F4A7D6359E3E}" destId="{9AFF17B1-B918-47FD-8A1A-E96A4B24813B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2E1165-B7BF-4386-97D4-9898A6A34343}" type="doc">
      <dgm:prSet loTypeId="urn:microsoft.com/office/officeart/2005/8/layout/process3" loCatId="process" qsTypeId="urn:microsoft.com/office/officeart/2005/8/quickstyle/simple5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C0A11E0B-EC8A-4265-A611-638B1514D7B7}">
      <dgm:prSet phldrT="[Текст]" custT="1"/>
      <dgm:spPr/>
      <dgm:t>
        <a:bodyPr/>
        <a:lstStyle/>
        <a:p>
          <a:r>
            <a:rPr lang="ru-RU" sz="1800" b="1" dirty="0" smtClean="0"/>
            <a:t>ПОТЕНЦИАЛЬНЫЕ РИСКИ РЕАЛИЗАЦИИ МОДЕЛИ </a:t>
          </a:r>
          <a:endParaRPr lang="ru-RU" sz="1800" b="1" dirty="0"/>
        </a:p>
      </dgm:t>
    </dgm:pt>
    <dgm:pt modelId="{46B5153C-69C6-4ED1-9BF4-A7E7E7F4254A}" type="parTrans" cxnId="{A58D60EC-0099-41A2-8C93-FEE978912BF1}">
      <dgm:prSet/>
      <dgm:spPr/>
      <dgm:t>
        <a:bodyPr/>
        <a:lstStyle/>
        <a:p>
          <a:endParaRPr lang="ru-RU"/>
        </a:p>
      </dgm:t>
    </dgm:pt>
    <dgm:pt modelId="{268D1320-C6B9-4EF0-8511-5E5BCE3F1061}" type="sibTrans" cxnId="{A58D60EC-0099-41A2-8C93-FEE978912BF1}">
      <dgm:prSet/>
      <dgm:spPr/>
      <dgm:t>
        <a:bodyPr/>
        <a:lstStyle/>
        <a:p>
          <a:endParaRPr lang="ru-RU"/>
        </a:p>
      </dgm:t>
    </dgm:pt>
    <dgm:pt modelId="{A293ECF0-7E5A-47DB-BB07-80EAD9D37F74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dirty="0" smtClean="0"/>
            <a:t>необходимость перспективного определения потребностей структурных подразделений АЭС в кадрах</a:t>
          </a:r>
          <a:endParaRPr lang="ru-RU" sz="1800" dirty="0"/>
        </a:p>
      </dgm:t>
    </dgm:pt>
    <dgm:pt modelId="{03DECE81-0BF8-4A66-85C3-343395D85513}" type="parTrans" cxnId="{6C82592E-97EF-4806-88B9-8E033FC7C7CC}">
      <dgm:prSet/>
      <dgm:spPr/>
      <dgm:t>
        <a:bodyPr/>
        <a:lstStyle/>
        <a:p>
          <a:endParaRPr lang="ru-RU"/>
        </a:p>
      </dgm:t>
    </dgm:pt>
    <dgm:pt modelId="{FEA8AEE9-25D8-4638-B6EF-A4F630226826}" type="sibTrans" cxnId="{6C82592E-97EF-4806-88B9-8E033FC7C7CC}">
      <dgm:prSet/>
      <dgm:spPr/>
      <dgm:t>
        <a:bodyPr/>
        <a:lstStyle/>
        <a:p>
          <a:endParaRPr lang="ru-RU"/>
        </a:p>
      </dgm:t>
    </dgm:pt>
    <dgm:pt modelId="{EE59414E-53D2-4D81-A9B7-A56F556AB220}">
      <dgm:prSet phldrT="[Текст]" custT="1"/>
      <dgm:spPr/>
      <dgm:t>
        <a:bodyPr/>
        <a:lstStyle/>
        <a:p>
          <a:r>
            <a:rPr lang="ru-RU" sz="1800" b="1" dirty="0" smtClean="0"/>
            <a:t>ПРЕОДОЛЕНИЕ</a:t>
          </a:r>
          <a:endParaRPr lang="ru-RU" sz="1800" b="1" dirty="0"/>
        </a:p>
      </dgm:t>
    </dgm:pt>
    <dgm:pt modelId="{F5088C31-B0B3-4458-94A3-D63047C2AFCE}" type="parTrans" cxnId="{AEC9C0FF-73AC-4F5A-8ADE-7E6A905604D8}">
      <dgm:prSet/>
      <dgm:spPr/>
      <dgm:t>
        <a:bodyPr/>
        <a:lstStyle/>
        <a:p>
          <a:endParaRPr lang="ru-RU"/>
        </a:p>
      </dgm:t>
    </dgm:pt>
    <dgm:pt modelId="{4F17ED27-5A7E-49E6-BCD7-15A331EA27D8}" type="sibTrans" cxnId="{AEC9C0FF-73AC-4F5A-8ADE-7E6A905604D8}">
      <dgm:prSet/>
      <dgm:spPr/>
      <dgm:t>
        <a:bodyPr/>
        <a:lstStyle/>
        <a:p>
          <a:endParaRPr lang="ru-RU"/>
        </a:p>
      </dgm:t>
    </dgm:pt>
    <dgm:pt modelId="{F2EA8B8D-52E4-4A17-B02E-FBA64DB0EF2E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dirty="0" smtClean="0"/>
            <a:t>гибкое реагирование на возникающие изменения за счет тесных контактов вуза и АЭС: перераспределение выпускников в рамках предприятий отрасли; ускоренная переподготовка и повышение </a:t>
          </a:r>
          <a:r>
            <a:rPr lang="ru-RU" sz="1800" dirty="0" smtClean="0"/>
            <a:t>квалификации</a:t>
          </a:r>
          <a:endParaRPr lang="ru-RU" sz="1800" dirty="0"/>
        </a:p>
      </dgm:t>
    </dgm:pt>
    <dgm:pt modelId="{9AD37510-8C08-4122-8929-80A62C76062F}" type="parTrans" cxnId="{9F465E99-74AB-449E-8849-156444F61198}">
      <dgm:prSet/>
      <dgm:spPr/>
      <dgm:t>
        <a:bodyPr/>
        <a:lstStyle/>
        <a:p>
          <a:endParaRPr lang="ru-RU"/>
        </a:p>
      </dgm:t>
    </dgm:pt>
    <dgm:pt modelId="{FA56D287-A076-41B1-B379-3129AC777C10}" type="sibTrans" cxnId="{9F465E99-74AB-449E-8849-156444F61198}">
      <dgm:prSet/>
      <dgm:spPr/>
      <dgm:t>
        <a:bodyPr/>
        <a:lstStyle/>
        <a:p>
          <a:endParaRPr lang="ru-RU"/>
        </a:p>
      </dgm:t>
    </dgm:pt>
    <dgm:pt modelId="{7423BF0F-0C27-4696-B1AD-2611BFA1CE67}" type="pres">
      <dgm:prSet presAssocID="{0E2E1165-B7BF-4386-97D4-9898A6A3434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7B2A74-9319-47FE-93BC-8DBFECC7BA84}" type="pres">
      <dgm:prSet presAssocID="{C0A11E0B-EC8A-4265-A611-638B1514D7B7}" presName="composite" presStyleCnt="0"/>
      <dgm:spPr/>
    </dgm:pt>
    <dgm:pt modelId="{BFAD8224-2145-4422-A330-22D86D70AD42}" type="pres">
      <dgm:prSet presAssocID="{C0A11E0B-EC8A-4265-A611-638B1514D7B7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6098E5-5B2C-41F3-8801-055E4B5941FD}" type="pres">
      <dgm:prSet presAssocID="{C0A11E0B-EC8A-4265-A611-638B1514D7B7}" presName="parSh" presStyleLbl="node1" presStyleIdx="0" presStyleCnt="2" custScaleX="130960" custScaleY="89120" custLinFactY="-47230" custLinFactNeighborX="9305" custLinFactNeighborY="-100000"/>
      <dgm:spPr/>
      <dgm:t>
        <a:bodyPr/>
        <a:lstStyle/>
        <a:p>
          <a:endParaRPr lang="ru-RU"/>
        </a:p>
      </dgm:t>
    </dgm:pt>
    <dgm:pt modelId="{96DF7ED8-F245-4CFB-A24A-AA70B36E9E0F}" type="pres">
      <dgm:prSet presAssocID="{C0A11E0B-EC8A-4265-A611-638B1514D7B7}" presName="desTx" presStyleLbl="fgAcc1" presStyleIdx="0" presStyleCnt="2" custScaleX="148833" custScaleY="86235" custLinFactNeighborX="-5266" custLinFactNeighborY="-129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699287-00E4-4D0E-977A-22AB2D9E7E33}" type="pres">
      <dgm:prSet presAssocID="{268D1320-C6B9-4EF0-8511-5E5BCE3F1061}" presName="sibTrans" presStyleLbl="sibTrans2D1" presStyleIdx="0" presStyleCnt="1" custLinFactNeighborX="5845" custLinFactNeighborY="16078"/>
      <dgm:spPr/>
      <dgm:t>
        <a:bodyPr/>
        <a:lstStyle/>
        <a:p>
          <a:endParaRPr lang="ru-RU"/>
        </a:p>
      </dgm:t>
    </dgm:pt>
    <dgm:pt modelId="{BA797DB0-2AB2-485B-9046-42176ABD9F86}" type="pres">
      <dgm:prSet presAssocID="{268D1320-C6B9-4EF0-8511-5E5BCE3F1061}" presName="connTx" presStyleLbl="sibTrans2D1" presStyleIdx="0" presStyleCnt="1"/>
      <dgm:spPr/>
      <dgm:t>
        <a:bodyPr/>
        <a:lstStyle/>
        <a:p>
          <a:endParaRPr lang="ru-RU"/>
        </a:p>
      </dgm:t>
    </dgm:pt>
    <dgm:pt modelId="{BB9846D1-2136-408F-B0AE-7E1A045795FB}" type="pres">
      <dgm:prSet presAssocID="{EE59414E-53D2-4D81-A9B7-A56F556AB220}" presName="composite" presStyleCnt="0"/>
      <dgm:spPr/>
    </dgm:pt>
    <dgm:pt modelId="{8080DAB7-84B3-4860-B13D-8600A85CA497}" type="pres">
      <dgm:prSet presAssocID="{EE59414E-53D2-4D81-A9B7-A56F556AB220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F63DDC-E43D-4609-8456-0AC76FEE5183}" type="pres">
      <dgm:prSet presAssocID="{EE59414E-53D2-4D81-A9B7-A56F556AB220}" presName="parSh" presStyleLbl="node1" presStyleIdx="1" presStyleCnt="2" custScaleX="130960" custScaleY="89120" custLinFactNeighborX="6469" custLinFactNeighborY="-34631"/>
      <dgm:spPr/>
      <dgm:t>
        <a:bodyPr/>
        <a:lstStyle/>
        <a:p>
          <a:endParaRPr lang="ru-RU"/>
        </a:p>
      </dgm:t>
    </dgm:pt>
    <dgm:pt modelId="{7EA0B86D-871E-4E37-BB13-C0B6A380C55A}" type="pres">
      <dgm:prSet presAssocID="{EE59414E-53D2-4D81-A9B7-A56F556AB220}" presName="desTx" presStyleLbl="fgAcc1" presStyleIdx="1" presStyleCnt="2" custScaleX="155508" custScaleY="110126" custLinFactNeighborX="-3266" custLinFactNeighborY="-139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01DAD7-C228-4F2C-886E-371CF59870EF}" type="presOf" srcId="{0E2E1165-B7BF-4386-97D4-9898A6A34343}" destId="{7423BF0F-0C27-4696-B1AD-2611BFA1CE67}" srcOrd="0" destOrd="0" presId="urn:microsoft.com/office/officeart/2005/8/layout/process3"/>
    <dgm:cxn modelId="{9F465E99-74AB-449E-8849-156444F61198}" srcId="{EE59414E-53D2-4D81-A9B7-A56F556AB220}" destId="{F2EA8B8D-52E4-4A17-B02E-FBA64DB0EF2E}" srcOrd="0" destOrd="0" parTransId="{9AD37510-8C08-4122-8929-80A62C76062F}" sibTransId="{FA56D287-A076-41B1-B379-3129AC777C10}"/>
    <dgm:cxn modelId="{D277EC85-DA61-41D9-B2E9-0ED845B748F6}" type="presOf" srcId="{268D1320-C6B9-4EF0-8511-5E5BCE3F1061}" destId="{FF699287-00E4-4D0E-977A-22AB2D9E7E33}" srcOrd="0" destOrd="0" presId="urn:microsoft.com/office/officeart/2005/8/layout/process3"/>
    <dgm:cxn modelId="{6EF03CDF-2748-441F-B691-36303E8D9B0D}" type="presOf" srcId="{C0A11E0B-EC8A-4265-A611-638B1514D7B7}" destId="{736098E5-5B2C-41F3-8801-055E4B5941FD}" srcOrd="1" destOrd="0" presId="urn:microsoft.com/office/officeart/2005/8/layout/process3"/>
    <dgm:cxn modelId="{D189FC5E-1174-4A57-A92D-1326C72A91B3}" type="presOf" srcId="{268D1320-C6B9-4EF0-8511-5E5BCE3F1061}" destId="{BA797DB0-2AB2-485B-9046-42176ABD9F86}" srcOrd="1" destOrd="0" presId="urn:microsoft.com/office/officeart/2005/8/layout/process3"/>
    <dgm:cxn modelId="{AEC9C0FF-73AC-4F5A-8ADE-7E6A905604D8}" srcId="{0E2E1165-B7BF-4386-97D4-9898A6A34343}" destId="{EE59414E-53D2-4D81-A9B7-A56F556AB220}" srcOrd="1" destOrd="0" parTransId="{F5088C31-B0B3-4458-94A3-D63047C2AFCE}" sibTransId="{4F17ED27-5A7E-49E6-BCD7-15A331EA27D8}"/>
    <dgm:cxn modelId="{A58D60EC-0099-41A2-8C93-FEE978912BF1}" srcId="{0E2E1165-B7BF-4386-97D4-9898A6A34343}" destId="{C0A11E0B-EC8A-4265-A611-638B1514D7B7}" srcOrd="0" destOrd="0" parTransId="{46B5153C-69C6-4ED1-9BF4-A7E7E7F4254A}" sibTransId="{268D1320-C6B9-4EF0-8511-5E5BCE3F1061}"/>
    <dgm:cxn modelId="{78A7F676-91E0-4B37-BA16-3FBE76BBF649}" type="presOf" srcId="{A293ECF0-7E5A-47DB-BB07-80EAD9D37F74}" destId="{96DF7ED8-F245-4CFB-A24A-AA70B36E9E0F}" srcOrd="0" destOrd="0" presId="urn:microsoft.com/office/officeart/2005/8/layout/process3"/>
    <dgm:cxn modelId="{52DB34D1-C274-4DFA-B68F-EA324AC8C539}" type="presOf" srcId="{EE59414E-53D2-4D81-A9B7-A56F556AB220}" destId="{E3F63DDC-E43D-4609-8456-0AC76FEE5183}" srcOrd="1" destOrd="0" presId="urn:microsoft.com/office/officeart/2005/8/layout/process3"/>
    <dgm:cxn modelId="{9EA6516F-B2F1-400D-A5C0-8C3707A9A844}" type="presOf" srcId="{EE59414E-53D2-4D81-A9B7-A56F556AB220}" destId="{8080DAB7-84B3-4860-B13D-8600A85CA497}" srcOrd="0" destOrd="0" presId="urn:microsoft.com/office/officeart/2005/8/layout/process3"/>
    <dgm:cxn modelId="{8748F8A6-6496-49CA-BB3B-81F038B45701}" type="presOf" srcId="{C0A11E0B-EC8A-4265-A611-638B1514D7B7}" destId="{BFAD8224-2145-4422-A330-22D86D70AD42}" srcOrd="0" destOrd="0" presId="urn:microsoft.com/office/officeart/2005/8/layout/process3"/>
    <dgm:cxn modelId="{6C82592E-97EF-4806-88B9-8E033FC7C7CC}" srcId="{C0A11E0B-EC8A-4265-A611-638B1514D7B7}" destId="{A293ECF0-7E5A-47DB-BB07-80EAD9D37F74}" srcOrd="0" destOrd="0" parTransId="{03DECE81-0BF8-4A66-85C3-343395D85513}" sibTransId="{FEA8AEE9-25D8-4638-B6EF-A4F630226826}"/>
    <dgm:cxn modelId="{09DE5350-16BF-4859-8B00-32B471EC0175}" type="presOf" srcId="{F2EA8B8D-52E4-4A17-B02E-FBA64DB0EF2E}" destId="{7EA0B86D-871E-4E37-BB13-C0B6A380C55A}" srcOrd="0" destOrd="0" presId="urn:microsoft.com/office/officeart/2005/8/layout/process3"/>
    <dgm:cxn modelId="{0C411CBD-EAA3-4868-BDB9-2F8C658A94CF}" type="presParOf" srcId="{7423BF0F-0C27-4696-B1AD-2611BFA1CE67}" destId="{A67B2A74-9319-47FE-93BC-8DBFECC7BA84}" srcOrd="0" destOrd="0" presId="urn:microsoft.com/office/officeart/2005/8/layout/process3"/>
    <dgm:cxn modelId="{E8541E5C-5241-451A-A03C-B01846248CD5}" type="presParOf" srcId="{A67B2A74-9319-47FE-93BC-8DBFECC7BA84}" destId="{BFAD8224-2145-4422-A330-22D86D70AD42}" srcOrd="0" destOrd="0" presId="urn:microsoft.com/office/officeart/2005/8/layout/process3"/>
    <dgm:cxn modelId="{754CD908-5B4C-409E-A5A5-E23324F92CF6}" type="presParOf" srcId="{A67B2A74-9319-47FE-93BC-8DBFECC7BA84}" destId="{736098E5-5B2C-41F3-8801-055E4B5941FD}" srcOrd="1" destOrd="0" presId="urn:microsoft.com/office/officeart/2005/8/layout/process3"/>
    <dgm:cxn modelId="{F53E9C9C-7B66-43DF-A76A-5A93A95BE872}" type="presParOf" srcId="{A67B2A74-9319-47FE-93BC-8DBFECC7BA84}" destId="{96DF7ED8-F245-4CFB-A24A-AA70B36E9E0F}" srcOrd="2" destOrd="0" presId="urn:microsoft.com/office/officeart/2005/8/layout/process3"/>
    <dgm:cxn modelId="{5914582A-C6CD-4420-ABFF-00C917627033}" type="presParOf" srcId="{7423BF0F-0C27-4696-B1AD-2611BFA1CE67}" destId="{FF699287-00E4-4D0E-977A-22AB2D9E7E33}" srcOrd="1" destOrd="0" presId="urn:microsoft.com/office/officeart/2005/8/layout/process3"/>
    <dgm:cxn modelId="{F147993A-2BAB-4B28-8A79-8774A4904AB5}" type="presParOf" srcId="{FF699287-00E4-4D0E-977A-22AB2D9E7E33}" destId="{BA797DB0-2AB2-485B-9046-42176ABD9F86}" srcOrd="0" destOrd="0" presId="urn:microsoft.com/office/officeart/2005/8/layout/process3"/>
    <dgm:cxn modelId="{92298252-2659-4BD6-ACD2-99E098CEA68E}" type="presParOf" srcId="{7423BF0F-0C27-4696-B1AD-2611BFA1CE67}" destId="{BB9846D1-2136-408F-B0AE-7E1A045795FB}" srcOrd="2" destOrd="0" presId="urn:microsoft.com/office/officeart/2005/8/layout/process3"/>
    <dgm:cxn modelId="{BCBD88D6-D9FA-46DC-95CE-B363FDE0BD00}" type="presParOf" srcId="{BB9846D1-2136-408F-B0AE-7E1A045795FB}" destId="{8080DAB7-84B3-4860-B13D-8600A85CA497}" srcOrd="0" destOrd="0" presId="urn:microsoft.com/office/officeart/2005/8/layout/process3"/>
    <dgm:cxn modelId="{FE386D9D-C780-4970-8BD2-18E9A840A837}" type="presParOf" srcId="{BB9846D1-2136-408F-B0AE-7E1A045795FB}" destId="{E3F63DDC-E43D-4609-8456-0AC76FEE5183}" srcOrd="1" destOrd="0" presId="urn:microsoft.com/office/officeart/2005/8/layout/process3"/>
    <dgm:cxn modelId="{1A028AE7-5BE2-472E-A5E8-6997F592769E}" type="presParOf" srcId="{BB9846D1-2136-408F-B0AE-7E1A045795FB}" destId="{7EA0B86D-871E-4E37-BB13-C0B6A380C55A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9EA51-51B2-43B2-A72A-CF81B5CC83E5}">
      <dsp:nvSpPr>
        <dsp:cNvPr id="0" name=""/>
        <dsp:cNvSpPr/>
      </dsp:nvSpPr>
      <dsp:spPr>
        <a:xfrm>
          <a:off x="4579416" y="2404049"/>
          <a:ext cx="3629495" cy="26683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5726880" y="3129758"/>
        <a:ext cx="2423416" cy="1884050"/>
      </dsp:txXfrm>
    </dsp:sp>
    <dsp:sp modelId="{6B78F4DC-3659-4312-A3EC-53DCD59565D8}">
      <dsp:nvSpPr>
        <dsp:cNvPr id="0" name=""/>
        <dsp:cNvSpPr/>
      </dsp:nvSpPr>
      <dsp:spPr>
        <a:xfrm>
          <a:off x="0" y="2388454"/>
          <a:ext cx="3703160" cy="2613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</dsp:txBody>
      <dsp:txXfrm>
        <a:off x="57417" y="3099324"/>
        <a:ext cx="2477378" cy="1845525"/>
      </dsp:txXfrm>
    </dsp:sp>
    <dsp:sp modelId="{8FDBFFD0-AB1F-438F-A9D4-62FF72369E8B}">
      <dsp:nvSpPr>
        <dsp:cNvPr id="0" name=""/>
        <dsp:cNvSpPr/>
      </dsp:nvSpPr>
      <dsp:spPr>
        <a:xfrm>
          <a:off x="4360337" y="-433107"/>
          <a:ext cx="3848574" cy="23713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5567000" y="-381016"/>
        <a:ext cx="2589820" cy="1674347"/>
      </dsp:txXfrm>
    </dsp:sp>
    <dsp:sp modelId="{779F9C38-0058-43DE-8DF4-708870A5FF88}">
      <dsp:nvSpPr>
        <dsp:cNvPr id="0" name=""/>
        <dsp:cNvSpPr/>
      </dsp:nvSpPr>
      <dsp:spPr>
        <a:xfrm>
          <a:off x="0" y="-488297"/>
          <a:ext cx="3759553" cy="24817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54516" y="-433781"/>
        <a:ext cx="2522655" cy="1752282"/>
      </dsp:txXfrm>
    </dsp:sp>
    <dsp:sp modelId="{23F3F94B-8923-4DBC-94DE-1BD746DAEB14}">
      <dsp:nvSpPr>
        <dsp:cNvPr id="0" name=""/>
        <dsp:cNvSpPr/>
      </dsp:nvSpPr>
      <dsp:spPr>
        <a:xfrm>
          <a:off x="2379567" y="487193"/>
          <a:ext cx="1724899" cy="1724899"/>
        </a:xfrm>
        <a:prstGeom prst="pieWedge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ВУЗ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2884778" y="992404"/>
        <a:ext cx="1219688" cy="1219688"/>
      </dsp:txXfrm>
    </dsp:sp>
    <dsp:sp modelId="{ABD79C0B-19C3-4656-B55D-6679C5487D05}">
      <dsp:nvSpPr>
        <dsp:cNvPr id="0" name=""/>
        <dsp:cNvSpPr/>
      </dsp:nvSpPr>
      <dsp:spPr>
        <a:xfrm rot="5400000">
          <a:off x="4104465" y="487193"/>
          <a:ext cx="1724899" cy="1724899"/>
        </a:xfrm>
        <a:prstGeom prst="pieWedge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АЭС</a:t>
          </a:r>
          <a:endParaRPr lang="ru-RU" sz="1600" b="1" kern="1200" dirty="0">
            <a:solidFill>
              <a:srgbClr val="002060"/>
            </a:solidFill>
          </a:endParaRPr>
        </a:p>
      </dsp:txBody>
      <dsp:txXfrm rot="-5400000">
        <a:off x="4104465" y="992404"/>
        <a:ext cx="1219688" cy="1219688"/>
      </dsp:txXfrm>
    </dsp:sp>
    <dsp:sp modelId="{188778C5-C2AF-4D61-B872-DD1125228616}">
      <dsp:nvSpPr>
        <dsp:cNvPr id="0" name=""/>
        <dsp:cNvSpPr/>
      </dsp:nvSpPr>
      <dsp:spPr>
        <a:xfrm rot="10800000">
          <a:off x="4104465" y="2180657"/>
          <a:ext cx="1724899" cy="1724899"/>
        </a:xfrm>
        <a:prstGeom prst="pieWedge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Отрасль</a:t>
          </a:r>
          <a:endParaRPr lang="ru-RU" sz="1600" b="1" kern="1200" dirty="0">
            <a:solidFill>
              <a:srgbClr val="002060"/>
            </a:solidFill>
          </a:endParaRPr>
        </a:p>
      </dsp:txBody>
      <dsp:txXfrm rot="10800000">
        <a:off x="4104465" y="2180657"/>
        <a:ext cx="1219688" cy="1219688"/>
      </dsp:txXfrm>
    </dsp:sp>
    <dsp:sp modelId="{04074E53-3E0C-4DD5-8BFB-43FA1DD92F94}">
      <dsp:nvSpPr>
        <dsp:cNvPr id="0" name=""/>
        <dsp:cNvSpPr/>
      </dsp:nvSpPr>
      <dsp:spPr>
        <a:xfrm rot="16200000">
          <a:off x="2379567" y="2180657"/>
          <a:ext cx="1724899" cy="1724899"/>
        </a:xfrm>
        <a:prstGeom prst="pieWedge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Студент</a:t>
          </a:r>
          <a:endParaRPr lang="ru-RU" sz="1600" b="1" kern="1200" dirty="0">
            <a:solidFill>
              <a:srgbClr val="002060"/>
            </a:solidFill>
          </a:endParaRPr>
        </a:p>
      </dsp:txBody>
      <dsp:txXfrm rot="5400000">
        <a:off x="2884778" y="2180657"/>
        <a:ext cx="1219688" cy="1219688"/>
      </dsp:txXfrm>
    </dsp:sp>
    <dsp:sp modelId="{980D88B1-A3D0-4538-A840-729244EFCA35}">
      <dsp:nvSpPr>
        <dsp:cNvPr id="0" name=""/>
        <dsp:cNvSpPr/>
      </dsp:nvSpPr>
      <dsp:spPr>
        <a:xfrm>
          <a:off x="3741962" y="1735002"/>
          <a:ext cx="724987" cy="630424"/>
        </a:xfrm>
        <a:prstGeom prst="circularArrow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017629-3185-4DBE-9E1A-FB2561F60B64}">
      <dsp:nvSpPr>
        <dsp:cNvPr id="0" name=""/>
        <dsp:cNvSpPr/>
      </dsp:nvSpPr>
      <dsp:spPr>
        <a:xfrm rot="10800000">
          <a:off x="3741962" y="2018305"/>
          <a:ext cx="724987" cy="630424"/>
        </a:xfrm>
        <a:prstGeom prst="circularArrow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C14FF9-396A-4FFA-AF43-BCEF413F9E9F}">
      <dsp:nvSpPr>
        <dsp:cNvPr id="0" name=""/>
        <dsp:cNvSpPr/>
      </dsp:nvSpPr>
      <dsp:spPr>
        <a:xfrm>
          <a:off x="0" y="170874"/>
          <a:ext cx="7992887" cy="13584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+mn-lt"/>
            </a:rPr>
            <a:t>Для предприятия </a:t>
          </a:r>
          <a:endParaRPr lang="ru-RU" sz="2000" b="1" kern="1200" dirty="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 Narrow" pitchFamily="34" charset="0"/>
            </a:rPr>
            <a:t>привлечение и закрепление выпускников, соответствующих требованиям отрасли по успеваемости, сокращение периода адаптации выпускника на рабочем месте </a:t>
          </a:r>
          <a:endParaRPr lang="ru-RU" sz="1800" kern="1200" dirty="0">
            <a:latin typeface="Arial Narrow" pitchFamily="34" charset="0"/>
          </a:endParaRPr>
        </a:p>
      </dsp:txBody>
      <dsp:txXfrm>
        <a:off x="1734418" y="170874"/>
        <a:ext cx="6258468" cy="1358406"/>
      </dsp:txXfrm>
    </dsp:sp>
    <dsp:sp modelId="{22242828-9265-42DC-8270-96C98C5BBDB2}">
      <dsp:nvSpPr>
        <dsp:cNvPr id="0" name=""/>
        <dsp:cNvSpPr/>
      </dsp:nvSpPr>
      <dsp:spPr>
        <a:xfrm>
          <a:off x="286082" y="135840"/>
          <a:ext cx="1298092" cy="10867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34EDAFC-7F8B-4D2C-ABED-0D35FA0A6753}">
      <dsp:nvSpPr>
        <dsp:cNvPr id="0" name=""/>
        <dsp:cNvSpPr/>
      </dsp:nvSpPr>
      <dsp:spPr>
        <a:xfrm>
          <a:off x="0" y="1610595"/>
          <a:ext cx="7992887" cy="13584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+mn-lt"/>
            </a:rPr>
            <a:t>Для вуза </a:t>
          </a:r>
          <a:endParaRPr lang="ru-RU" sz="2000" b="1" kern="1200" dirty="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 Narrow" pitchFamily="34" charset="0"/>
            </a:rPr>
            <a:t>повышение успеваемости студентов за счет мотивации успешного трудоустройства на предприятия отрасли, формирование стратегической устойчивости на рынке образовательных услуг</a:t>
          </a:r>
          <a:endParaRPr lang="ru-RU" sz="1800" kern="1200" dirty="0">
            <a:latin typeface="Arial Narrow" pitchFamily="34" charset="0"/>
          </a:endParaRPr>
        </a:p>
      </dsp:txBody>
      <dsp:txXfrm>
        <a:off x="1734418" y="1610595"/>
        <a:ext cx="6258468" cy="1358406"/>
      </dsp:txXfrm>
    </dsp:sp>
    <dsp:sp modelId="{47A34B53-5C85-4CA7-9C78-181718D05296}">
      <dsp:nvSpPr>
        <dsp:cNvPr id="0" name=""/>
        <dsp:cNvSpPr/>
      </dsp:nvSpPr>
      <dsp:spPr>
        <a:xfrm>
          <a:off x="286082" y="1630088"/>
          <a:ext cx="1298092" cy="10867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2B76A73-05A7-4069-B35E-D98BF092577B}">
      <dsp:nvSpPr>
        <dsp:cNvPr id="0" name=""/>
        <dsp:cNvSpPr/>
      </dsp:nvSpPr>
      <dsp:spPr>
        <a:xfrm>
          <a:off x="0" y="2988495"/>
          <a:ext cx="7992887" cy="13584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+mn-lt"/>
            </a:rPr>
            <a:t>Для выпускника </a:t>
          </a:r>
          <a:endParaRPr lang="ru-RU" sz="2000" b="1" kern="1200" dirty="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 Narrow" pitchFamily="34" charset="0"/>
            </a:rPr>
            <a:t>возможность</a:t>
          </a:r>
          <a:r>
            <a:rPr lang="ru-RU" sz="1800" b="1" kern="1200" dirty="0" smtClean="0">
              <a:latin typeface="Arial Narrow" pitchFamily="34" charset="0"/>
            </a:rPr>
            <a:t> </a:t>
          </a:r>
          <a:r>
            <a:rPr lang="ru-RU" sz="1800" kern="1200" dirty="0" smtClean="0">
              <a:latin typeface="Arial Narrow" pitchFamily="34" charset="0"/>
            </a:rPr>
            <a:t>приступить к выполнению должностных обязанностей на АЭС сразу после получения диплома (снижение периода трудоустройства от 4 до 6 месяцев)</a:t>
          </a:r>
          <a:endParaRPr lang="ru-RU" sz="1800" kern="1200" dirty="0">
            <a:latin typeface="Arial Narrow" pitchFamily="34" charset="0"/>
          </a:endParaRPr>
        </a:p>
      </dsp:txBody>
      <dsp:txXfrm>
        <a:off x="1734418" y="2988495"/>
        <a:ext cx="6258468" cy="1358406"/>
      </dsp:txXfrm>
    </dsp:sp>
    <dsp:sp modelId="{71C93250-9BE1-4FDE-B980-EB85979CD416}">
      <dsp:nvSpPr>
        <dsp:cNvPr id="0" name=""/>
        <dsp:cNvSpPr/>
      </dsp:nvSpPr>
      <dsp:spPr>
        <a:xfrm>
          <a:off x="286082" y="3124335"/>
          <a:ext cx="1298092" cy="10867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6098E5-5B2C-41F3-8801-055E4B5941FD}">
      <dsp:nvSpPr>
        <dsp:cNvPr id="0" name=""/>
        <dsp:cNvSpPr/>
      </dsp:nvSpPr>
      <dsp:spPr>
        <a:xfrm>
          <a:off x="212220" y="0"/>
          <a:ext cx="2951895" cy="9497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ПОТЕНЦИАЛЬНЫЕ РИСКИ РЕАЛИЗАЦИИ МОДЕЛИ </a:t>
          </a:r>
          <a:endParaRPr lang="ru-RU" sz="1800" b="1" kern="1200" dirty="0"/>
        </a:p>
      </dsp:txBody>
      <dsp:txXfrm>
        <a:off x="212220" y="0"/>
        <a:ext cx="2951895" cy="633185"/>
      </dsp:txXfrm>
    </dsp:sp>
    <dsp:sp modelId="{96DF7ED8-F245-4CFB-A24A-AA70B36E9E0F}">
      <dsp:nvSpPr>
        <dsp:cNvPr id="0" name=""/>
        <dsp:cNvSpPr/>
      </dsp:nvSpPr>
      <dsp:spPr>
        <a:xfrm>
          <a:off x="144022" y="936099"/>
          <a:ext cx="3354760" cy="2123450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 smtClean="0"/>
            <a:t>необходимость перспективного определения потребностей структурных подразделений АЭС в кадрах</a:t>
          </a:r>
          <a:endParaRPr lang="ru-RU" sz="1800" kern="1200" dirty="0"/>
        </a:p>
      </dsp:txBody>
      <dsp:txXfrm>
        <a:off x="206216" y="998293"/>
        <a:ext cx="3230372" cy="1999062"/>
      </dsp:txXfrm>
    </dsp:sp>
    <dsp:sp modelId="{FF699287-00E4-4D0E-977A-22AB2D9E7E33}">
      <dsp:nvSpPr>
        <dsp:cNvPr id="0" name=""/>
        <dsp:cNvSpPr/>
      </dsp:nvSpPr>
      <dsp:spPr>
        <a:xfrm>
          <a:off x="3586799" y="126225"/>
          <a:ext cx="797293" cy="5611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3586799" y="238463"/>
        <a:ext cx="628936" cy="336715"/>
      </dsp:txXfrm>
    </dsp:sp>
    <dsp:sp modelId="{E3F63DDC-E43D-4609-8456-0AC76FEE5183}">
      <dsp:nvSpPr>
        <dsp:cNvPr id="0" name=""/>
        <dsp:cNvSpPr/>
      </dsp:nvSpPr>
      <dsp:spPr>
        <a:xfrm>
          <a:off x="4668442" y="0"/>
          <a:ext cx="2951895" cy="9497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ПРЕОДОЛЕНИЕ</a:t>
          </a:r>
          <a:endParaRPr lang="ru-RU" sz="1800" b="1" kern="1200" dirty="0"/>
        </a:p>
      </dsp:txBody>
      <dsp:txXfrm>
        <a:off x="4668442" y="0"/>
        <a:ext cx="2951895" cy="633185"/>
      </dsp:txXfrm>
    </dsp:sp>
    <dsp:sp modelId="{7EA0B86D-871E-4E37-BB13-C0B6A380C55A}">
      <dsp:nvSpPr>
        <dsp:cNvPr id="0" name=""/>
        <dsp:cNvSpPr/>
      </dsp:nvSpPr>
      <dsp:spPr>
        <a:xfrm>
          <a:off x="4634021" y="469419"/>
          <a:ext cx="3505217" cy="2711742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 smtClean="0"/>
            <a:t>гибкое реагирование на возникающие изменения за счет тесных контактов вуза и АЭС: перераспределение выпускников в рамках предприятий отрасли; ускоренная переподготовка и повышение </a:t>
          </a:r>
          <a:r>
            <a:rPr lang="ru-RU" sz="1800" kern="1200" dirty="0" smtClean="0"/>
            <a:t>квалификации</a:t>
          </a:r>
          <a:endParaRPr lang="ru-RU" sz="1800" kern="1200" dirty="0"/>
        </a:p>
      </dsp:txBody>
      <dsp:txXfrm>
        <a:off x="4713445" y="548843"/>
        <a:ext cx="3346369" cy="25528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D2E4014-3F41-4F9A-84C2-3309E0A20EE6}" type="datetimeFigureOut">
              <a:rPr lang="ru-RU"/>
              <a:pPr>
                <a:defRPr/>
              </a:pPr>
              <a:t>07.09.2014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FFADB7E-F17E-4CE9-AA2F-96AB188C81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111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FADB7E-F17E-4CE9-AA2F-96AB188C81BF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8D0CC-2441-4FDD-AD51-2B27118BCC4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268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FADB7E-F17E-4CE9-AA2F-96AB188C81BF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4AEB93-90B1-494B-9918-E96F2990FD58}" type="slidenum">
              <a:rPr lang="ru-RU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3A91B5-A20F-4C5E-AA3D-7A689DCD6216}" type="slidenum">
              <a:rPr lang="ru-RU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EAB7BC-9C9C-4A7D-9DEB-5E95FE19C868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Южно-Российский государственный технический университет (</a:t>
            </a:r>
            <a:r>
              <a:rPr lang="ru-RU" dirty="0" err="1" smtClean="0"/>
              <a:t>Новочеркасский</a:t>
            </a:r>
            <a:r>
              <a:rPr lang="ru-RU" dirty="0" smtClean="0"/>
              <a:t> политехнический институт) ведёт своё начало от Варшавского (русского) политехнического института. В 1978 году в Волгодонске был создан филиал Новочеркасского политехнического института  (НПИ) с целью подготовки кадров для </a:t>
            </a:r>
            <a:r>
              <a:rPr lang="ru-RU" dirty="0" err="1" smtClean="0"/>
              <a:t>Атоммаша</a:t>
            </a:r>
            <a:r>
              <a:rPr lang="ru-RU" dirty="0" smtClean="0"/>
              <a:t>. Первый выпуск по специальностям «Технология машиностроения» и «Производство и монтаж оборудования АЭС» состоялся в 1982 году. 2 февраля 1999 года НПИ был переименован в Южно-Российский государственный технический университет (ЮРГТУ).</a:t>
            </a:r>
          </a:p>
          <a:p>
            <a:r>
              <a:rPr lang="ru-RU" dirty="0" smtClean="0"/>
              <a:t>В 2009г. приказом  №2226  Министерства образования и науки  на базе    ВИ ЮРГТУ (НПИ) создан филиал НИЯУ МИФИ – </a:t>
            </a:r>
            <a:r>
              <a:rPr lang="ru-RU" dirty="0" err="1" smtClean="0"/>
              <a:t>Волгодонский</a:t>
            </a:r>
            <a:r>
              <a:rPr lang="ru-RU" dirty="0" smtClean="0"/>
              <a:t> инженерно-технический институт. Открытие ВИТИ НИЯУ МИФИ позволит создать центр ядерного инжинирингового  направления не только для Ростовской АЭС, но и для всей атомной отрасли.</a:t>
            </a:r>
          </a:p>
          <a:p>
            <a:r>
              <a:rPr lang="ru-RU" dirty="0" smtClean="0"/>
              <a:t>В настоящее время институт предлагает возможность обучения по одной из 26  специальностей и направлений ВО, включая все уровни: специалитет, </a:t>
            </a:r>
            <a:r>
              <a:rPr lang="ru-RU" dirty="0" err="1" smtClean="0"/>
              <a:t>бакалавриат</a:t>
            </a:r>
            <a:r>
              <a:rPr lang="ru-RU" dirty="0" smtClean="0"/>
              <a:t> и магистратуру и 10 специальностям СПО, покрывающих все направления атомной энергетики - от строительства и монтажа оборудования  до эксплуатации и обслуживания АЭС. 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278D3F-3F4B-41F6-A57C-1FEFBFCA081E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FADB7E-F17E-4CE9-AA2F-96AB188C81BF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01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0991CC2-20DF-4DC3-8F66-05189A40F5F4}" type="slidenum">
              <a:rPr lang="ru-RU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B434EA-8977-4F69-A336-1FCE57981EFD}" type="slidenum">
              <a:rPr lang="ru-RU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7FF3F-8DB1-4CAA-A872-7D25FF5C9A3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378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7FF3F-8DB1-4CAA-A872-7D25FF5C9A3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372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FADB7E-F17E-4CE9-AA2F-96AB188C81BF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Основной целью разработки инновационной модели подготовки специалистов для атомной энергетики является приобретение необходимых практических и организационных навыков для работы в соответствующем подразделении предприятия, углублении полученных специальных знаний, формирование требуемых компетенций и сокращение периода трудоустройства и адаптации выпускников  на конкретной должности.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Практическая реализация проекта направлена на достижение следующих результатов: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Для предприятия - привлечение и закрепление выпускников, соответствующих требованиям отрасли по успеваемости, сокращение периода адаптации выпускника на рабочем месте.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Для вуза - повышение успеваемости студентов за счет мотивации успешного трудоустройства на предприятия отрасли, формирование стратегической устойчивости на рынке образовательных услуг.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Для выпускника – возможность приступить к выполнению должностных обязанностей на АЭС сразу после получения диплома (снижение периода трудоустройства от 4 до 6 месяцев).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8D0CC-2441-4FDD-AD51-2B27118BCC4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079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3" y="260350"/>
            <a:ext cx="1811337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613" y="2181225"/>
            <a:ext cx="7866062" cy="1223963"/>
          </a:xfrm>
          <a:ln/>
          <a:effectLst/>
        </p:spPr>
        <p:txBody>
          <a:bodyPr/>
          <a:lstStyle>
            <a:lvl1pPr>
              <a:defRPr sz="3400">
                <a:solidFill>
                  <a:schemeClr val="hlink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613" y="3789363"/>
            <a:ext cx="6653212" cy="647700"/>
          </a:xfrm>
        </p:spPr>
        <p:txBody>
          <a:bodyPr anchor="ctr"/>
          <a:lstStyle>
            <a:lvl1pPr marL="0" indent="0"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F83F85-09F9-4FEE-8945-797FBA8591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6452BC-255C-4D49-BFCE-04D6F1D998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3" y="260350"/>
            <a:ext cx="1811337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613" y="2181231"/>
            <a:ext cx="7866062" cy="1223963"/>
          </a:xfrm>
          <a:ln/>
          <a:effectLst/>
        </p:spPr>
        <p:txBody>
          <a:bodyPr/>
          <a:lstStyle>
            <a:lvl1pPr>
              <a:defRPr sz="3400">
                <a:solidFill>
                  <a:schemeClr val="hlink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613" y="3789363"/>
            <a:ext cx="6653212" cy="647700"/>
          </a:xfrm>
        </p:spPr>
        <p:txBody>
          <a:bodyPr anchor="ctr"/>
          <a:lstStyle>
            <a:lvl1pPr marL="0" indent="0"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416468EC-79C6-4D37-A179-DA4D148E24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E09BDAE8-E953-48AB-903A-0F5C4349C9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6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2B04C2C4-EC2D-4B29-B3DF-1195E1F752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3368D55-7CE7-44C8-AE68-0B62BBE154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B1640E56-1DD4-48EA-85FF-7D510F01D7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F41BF0FC-7BD6-4E18-9304-FD2A75DECA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1B8AC0A9-8577-440A-A9A8-5164376ED2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685FDC2-FFD8-46A7-B882-8167ADB618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315C25A2-2783-4115-9B90-5890091DD4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B557F432-BF67-4F96-9DC7-34A791F3D3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9" y="77788"/>
            <a:ext cx="205105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6" y="77788"/>
            <a:ext cx="6003925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125A2C84-8C2B-4071-BE36-5D9171195A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3A3B26-F10F-4E00-8401-F091B639FDFC}" type="datetime1">
              <a:rPr lang="ru-RU"/>
              <a:pPr>
                <a:defRPr/>
              </a:pPr>
              <a:t>07.09.2014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B480C3-3FF1-48F1-AE45-9196DE901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3" y="260350"/>
            <a:ext cx="1811337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613" y="2181225"/>
            <a:ext cx="7866062" cy="1223963"/>
          </a:xfrm>
          <a:ln/>
          <a:effectLst/>
        </p:spPr>
        <p:txBody>
          <a:bodyPr/>
          <a:lstStyle>
            <a:lvl1pPr>
              <a:defRPr sz="3400">
                <a:solidFill>
                  <a:schemeClr val="hlink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613" y="3789363"/>
            <a:ext cx="6653212" cy="647700"/>
          </a:xfrm>
        </p:spPr>
        <p:txBody>
          <a:bodyPr anchor="ctr"/>
          <a:lstStyle>
            <a:lvl1pPr marL="0" indent="0"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3FCC65-9B80-4B0A-8CDB-8077DBA869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FE642D-CCE3-4B5E-AA84-EC33337006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7D7AB6-3AEE-4323-9E44-BBCE48B73B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F0ACE7-B616-40AA-B93A-E795EB2CCF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6CFBD1-2EE5-43DA-8E8B-791D18C538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79329A-CA15-4137-80E8-0E33FC34BB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581B7C-5F59-4E78-A4A0-8212EC1707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91581C-3701-48EE-8EF3-FACCB0CAD6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D2BD9D-9157-4EDB-9D01-75B9579575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D1610B-3C8C-4D08-AD44-99DDB0EAFA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3F56EF-DF64-413E-9B1F-83B6FAA79C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3" y="260350"/>
            <a:ext cx="1811337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613" y="2181225"/>
            <a:ext cx="7866062" cy="1223963"/>
          </a:xfrm>
          <a:ln/>
          <a:effectLst/>
        </p:spPr>
        <p:txBody>
          <a:bodyPr/>
          <a:lstStyle>
            <a:lvl1pPr>
              <a:defRPr sz="3400">
                <a:solidFill>
                  <a:schemeClr val="hlink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613" y="3789363"/>
            <a:ext cx="6653212" cy="647700"/>
          </a:xfrm>
        </p:spPr>
        <p:txBody>
          <a:bodyPr anchor="ctr"/>
          <a:lstStyle>
            <a:lvl1pPr marL="0" indent="0"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B2198F-333C-4755-ADBE-11AFF15D50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1D3CBC-E344-474F-A3C3-F034BC4D4D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D6256D-1F56-4B6C-B632-A148136072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7E733A-563F-4A59-AB73-477A432305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53F0BE-85AF-4357-A083-362BC82F3E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9F2C18-5AAD-4B47-902F-2FD889BBD7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B11D35-9C4C-4031-A67B-AB81F6A434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0C33F9-9D6E-4023-8A61-F92C2B0676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609A1F-64EA-466F-9BB7-231022CAF6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FD32398-CC5A-47B8-8BE0-D283FDF054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6B694E-7BAC-4D1D-9DE3-AE925DB6EC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3" y="260350"/>
            <a:ext cx="1811337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613" y="2181225"/>
            <a:ext cx="7866062" cy="1223963"/>
          </a:xfrm>
          <a:ln/>
          <a:effectLst/>
        </p:spPr>
        <p:txBody>
          <a:bodyPr/>
          <a:lstStyle>
            <a:lvl1pPr>
              <a:defRPr sz="3400">
                <a:solidFill>
                  <a:schemeClr val="hlink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613" y="3789363"/>
            <a:ext cx="6653212" cy="647700"/>
          </a:xfrm>
        </p:spPr>
        <p:txBody>
          <a:bodyPr anchor="ctr"/>
          <a:lstStyle>
            <a:lvl1pPr marL="0" indent="0"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AB63E7-6F6B-4B59-876F-97B4B4D0F8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32A84C-4239-45B3-B366-B3DDEA356A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CF5F35-CE00-4B37-8BDE-E92F214AC1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4391F2-6D58-42D4-9D39-565C32D960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37E008-76E7-4848-B8CA-BCA855F912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54A4C0-2AA5-451D-8AD0-B42B7E24F6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EAEB36-FDA3-4787-A0FD-DCE0C93AA3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869231-80EF-4E20-9868-AD7B5E1889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B43D74-DE42-47F1-A1D4-830D78AD22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9CCE25-C8F0-41FC-9C9C-EE12002487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1886DE-060F-417F-A779-592484A3FD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3" y="260350"/>
            <a:ext cx="1811337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613" y="2181225"/>
            <a:ext cx="7866062" cy="1223963"/>
          </a:xfrm>
          <a:ln/>
          <a:effectLst/>
        </p:spPr>
        <p:txBody>
          <a:bodyPr/>
          <a:lstStyle>
            <a:lvl1pPr>
              <a:defRPr sz="3400">
                <a:solidFill>
                  <a:schemeClr val="hlink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613" y="3789363"/>
            <a:ext cx="6653212" cy="647700"/>
          </a:xfrm>
        </p:spPr>
        <p:txBody>
          <a:bodyPr anchor="ctr"/>
          <a:lstStyle>
            <a:lvl1pPr marL="0" indent="0"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892A6D-35B6-4D0A-BC85-9A36245716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7B34D9-C56A-490D-84EF-E6653E5F32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CFBD83-3825-4624-AEA7-6D4388A7B5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5CEBC0-A884-4058-9FF4-E48E97D40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A7C630-4F36-4314-9EB1-239C8002CE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6F4688-AF2A-4CF8-B021-385C6DF329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877701-C5E4-4863-9AFB-625B355911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605659-6271-4321-BF3D-0409486D0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FF270D-D420-4E9F-855D-F9BD05ACBD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253228-42B7-46AB-BD9A-1FFA75CB50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57F34F-6F81-45E8-9E28-FC0C07C6F4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1C2DD-1F10-4FB0-8D9B-5B604AB3FA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07.09.2014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2C768-0455-46C3-9AE2-278C12F88F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2387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D96E0-3AE0-4FF2-B691-FDB808A3E4C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07.09.2014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DDEB6-4F60-4370-ADC9-374E2DF352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977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0F49FC-95F0-4E63-A26D-469CFC4869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EB6E4-B760-4F74-80AC-78F04B3F21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07.09.2014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F267E-43D6-4FEC-A3E0-0312504C3F3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23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10C79-7CB2-43A8-B846-848BECAFDE4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07.09.2014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09302-43C1-4D0C-97F7-C653269BF44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834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E8A3B-B27D-41BF-895B-506C71FFD2E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07.09.2014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66C50-42DD-48FD-BC20-07BA976945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4942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D0A05-E00D-408C-91A6-C29F8FA8F2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07.09.2014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A266E-438F-4032-8C90-1A8EC7BED4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7695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07617-873C-44A2-8C6E-3EEE4C94D2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07.09.2014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4FD4F-73DB-4C04-95E1-2A8D31A923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168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3A637-69E6-491F-8035-2FDD935D674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07.09.2014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7EF77-3904-4ED7-9067-23CF2FA30C0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6315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9339E-6158-42BC-AA19-D03D359357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07.09.2014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DE839-7342-4ED1-A931-92112F95E1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867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A5309-D125-4486-AEF1-1859C761C0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07.09.2014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AB076-F334-4962-91C6-847242F544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5063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786BE-E26D-4A12-8541-4F0562C4F2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07.09.2014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54DA3-24B7-4A45-9D0F-7391CF8DF92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60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84E2BE-A76A-4E46-A3BE-F106C40EF7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4691CB-AC95-4781-8C58-8C28EB7103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96" r:id="rId1"/>
    <p:sldLayoutId id="2147488097" r:id="rId2"/>
    <p:sldLayoutId id="2147488098" r:id="rId3"/>
    <p:sldLayoutId id="2147488099" r:id="rId4"/>
    <p:sldLayoutId id="2147488100" r:id="rId5"/>
    <p:sldLayoutId id="2147488101" r:id="rId6"/>
    <p:sldLayoutId id="2147488102" r:id="rId7"/>
    <p:sldLayoutId id="2147488103" r:id="rId8"/>
    <p:sldLayoutId id="2147488104" r:id="rId9"/>
    <p:sldLayoutId id="2147488105" r:id="rId10"/>
    <p:sldLayoutId id="2147488106" r:id="rId11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4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5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07" r:id="rId1"/>
    <p:sldLayoutId id="2147488108" r:id="rId2"/>
    <p:sldLayoutId id="2147488109" r:id="rId3"/>
    <p:sldLayoutId id="2147488110" r:id="rId4"/>
    <p:sldLayoutId id="2147488111" r:id="rId5"/>
    <p:sldLayoutId id="2147488112" r:id="rId6"/>
    <p:sldLayoutId id="2147488113" r:id="rId7"/>
    <p:sldLayoutId id="2147488114" r:id="rId8"/>
    <p:sldLayoutId id="2147488115" r:id="rId9"/>
    <p:sldLayoutId id="2147488116" r:id="rId10"/>
    <p:sldLayoutId id="2147488117" r:id="rId11"/>
    <p:sldLayoutId id="2147488118" r:id="rId12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5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19" r:id="rId1"/>
    <p:sldLayoutId id="2147488120" r:id="rId2"/>
    <p:sldLayoutId id="2147488121" r:id="rId3"/>
    <p:sldLayoutId id="2147488122" r:id="rId4"/>
    <p:sldLayoutId id="2147488123" r:id="rId5"/>
    <p:sldLayoutId id="2147488124" r:id="rId6"/>
    <p:sldLayoutId id="2147488125" r:id="rId7"/>
    <p:sldLayoutId id="2147488126" r:id="rId8"/>
    <p:sldLayoutId id="2147488127" r:id="rId9"/>
    <p:sldLayoutId id="2147488128" r:id="rId10"/>
    <p:sldLayoutId id="2147488129" r:id="rId11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4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5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409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30" r:id="rId1"/>
    <p:sldLayoutId id="2147488131" r:id="rId2"/>
    <p:sldLayoutId id="2147488132" r:id="rId3"/>
    <p:sldLayoutId id="2147488133" r:id="rId4"/>
    <p:sldLayoutId id="2147488134" r:id="rId5"/>
    <p:sldLayoutId id="2147488135" r:id="rId6"/>
    <p:sldLayoutId id="2147488136" r:id="rId7"/>
    <p:sldLayoutId id="2147488137" r:id="rId8"/>
    <p:sldLayoutId id="2147488138" r:id="rId9"/>
    <p:sldLayoutId id="2147488139" r:id="rId10"/>
    <p:sldLayoutId id="2147488140" r:id="rId11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4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5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41" r:id="rId1"/>
    <p:sldLayoutId id="2147488142" r:id="rId2"/>
    <p:sldLayoutId id="2147488143" r:id="rId3"/>
    <p:sldLayoutId id="2147488144" r:id="rId4"/>
    <p:sldLayoutId id="2147488145" r:id="rId5"/>
    <p:sldLayoutId id="2147488146" r:id="rId6"/>
    <p:sldLayoutId id="2147488147" r:id="rId7"/>
    <p:sldLayoutId id="2147488148" r:id="rId8"/>
    <p:sldLayoutId id="2147488149" r:id="rId9"/>
    <p:sldLayoutId id="2147488150" r:id="rId10"/>
    <p:sldLayoutId id="2147488151" r:id="rId11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4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5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52" r:id="rId1"/>
    <p:sldLayoutId id="2147488153" r:id="rId2"/>
    <p:sldLayoutId id="2147488154" r:id="rId3"/>
    <p:sldLayoutId id="2147488155" r:id="rId4"/>
    <p:sldLayoutId id="2147488156" r:id="rId5"/>
    <p:sldLayoutId id="2147488157" r:id="rId6"/>
    <p:sldLayoutId id="2147488158" r:id="rId7"/>
    <p:sldLayoutId id="2147488159" r:id="rId8"/>
    <p:sldLayoutId id="2147488160" r:id="rId9"/>
    <p:sldLayoutId id="2147488161" r:id="rId10"/>
    <p:sldLayoutId id="2147488162" r:id="rId11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4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5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21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3D5467A-C6F9-41BF-BA47-93E51407512E}" type="datetimeFigureOut">
              <a:rPr lang="ru-RU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07.09.2014</a:t>
            </a:fld>
            <a:endParaRPr lang="ru-RU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A687D3F-505D-402C-BE74-767DFCF201B3}" type="slidenum">
              <a:rPr lang="ru-RU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16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64" r:id="rId1"/>
    <p:sldLayoutId id="2147488165" r:id="rId2"/>
    <p:sldLayoutId id="2147488166" r:id="rId3"/>
    <p:sldLayoutId id="2147488167" r:id="rId4"/>
    <p:sldLayoutId id="2147488168" r:id="rId5"/>
    <p:sldLayoutId id="2147488169" r:id="rId6"/>
    <p:sldLayoutId id="2147488170" r:id="rId7"/>
    <p:sldLayoutId id="2147488171" r:id="rId8"/>
    <p:sldLayoutId id="2147488172" r:id="rId9"/>
    <p:sldLayoutId id="2147488173" r:id="rId10"/>
    <p:sldLayoutId id="21474881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5.emf"/><Relationship Id="rId4" Type="http://schemas.openxmlformats.org/officeDocument/2006/relationships/oleObject" Target="../embeddings/_____Microsoft_Excel_97-20031.xls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4"/>
          <p:cNvSpPr>
            <a:spLocks noGrp="1"/>
          </p:cNvSpPr>
          <p:nvPr>
            <p:ph type="ctrTitle"/>
          </p:nvPr>
        </p:nvSpPr>
        <p:spPr>
          <a:xfrm>
            <a:off x="251520" y="2708920"/>
            <a:ext cx="8640960" cy="1223962"/>
          </a:xfrm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/>
          <a:lstStyle/>
          <a:p>
            <a:pPr algn="ctr" eaLnBrk="1" hangingPunct="1"/>
            <a:r>
              <a:rPr lang="ru-RU" sz="3600" dirty="0" smtClean="0">
                <a:latin typeface="Arial" pitchFamily="34" charset="0"/>
                <a:ea typeface="Calibri"/>
                <a:cs typeface="Arial" pitchFamily="34" charset="0"/>
              </a:rPr>
              <a:t>О взаимодействии ВИТИ НИЯУ МИФИ</a:t>
            </a:r>
            <a:br>
              <a:rPr lang="ru-RU" sz="3600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3600" dirty="0" smtClean="0">
                <a:latin typeface="Arial" pitchFamily="34" charset="0"/>
                <a:ea typeface="Calibri"/>
                <a:cs typeface="Arial" pitchFamily="34" charset="0"/>
              </a:rPr>
              <a:t>с предприятиями </a:t>
            </a:r>
            <a:r>
              <a:rPr lang="ru-RU" sz="3600" dirty="0" err="1" smtClean="0">
                <a:latin typeface="Arial" pitchFamily="34" charset="0"/>
                <a:ea typeface="Calibri"/>
                <a:cs typeface="Arial" pitchFamily="34" charset="0"/>
              </a:rPr>
              <a:t>Росатома</a:t>
            </a:r>
            <a:endParaRPr lang="ru-RU" alt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флаг1.jpg"/>
          <p:cNvPicPr/>
          <p:nvPr/>
        </p:nvPicPr>
        <p:blipFill>
          <a:blip r:embed="rId3" cstate="print"/>
          <a:srcRect l="28021" r="28938" b="25494"/>
          <a:stretch>
            <a:fillRect/>
          </a:stretch>
        </p:blipFill>
        <p:spPr bwMode="auto">
          <a:xfrm>
            <a:off x="2051720" y="476672"/>
            <a:ext cx="108012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031432" y="3861048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0" name="Рисунок 9" descr="http://im0-tub-ru.yandex.net/i?id=34859201-30-72&amp;n=2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7816" y="260648"/>
            <a:ext cx="165618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4" name="Picture 2" descr="http://energybase.ru/processed_images/280xXXX/000000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16632"/>
            <a:ext cx="1800200" cy="1512168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76672"/>
            <a:ext cx="180019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476672"/>
            <a:ext cx="1296988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srgbClr val="FFFFFF"/>
                </a:solidFill>
              </a:rPr>
              <a:t>Долгосрочная программа совместной  подготовки специалистов на основе заказа  ГК «</a:t>
            </a:r>
            <a:r>
              <a:rPr lang="ru-RU" sz="2000" dirty="0" err="1">
                <a:solidFill>
                  <a:srgbClr val="FFFFFF"/>
                </a:solidFill>
              </a:rPr>
              <a:t>Росатом</a:t>
            </a:r>
            <a:r>
              <a:rPr lang="ru-RU" sz="2000" dirty="0">
                <a:solidFill>
                  <a:srgbClr val="FFFFFF"/>
                </a:solidFill>
              </a:rPr>
              <a:t>» с учетом производственных  планов и стратегии развития дивизионов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FBD83-3825-4624-AEA7-6D4388A7B598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7544" y="1219697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Согласование с работодателем </a:t>
            </a:r>
            <a:r>
              <a:rPr lang="ru-RU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компетентностной</a:t>
            </a:r>
            <a:r>
              <a:rPr lang="ru-RU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модели выпускника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520492"/>
              </p:ext>
            </p:extLst>
          </p:nvPr>
        </p:nvGraphicFramePr>
        <p:xfrm>
          <a:off x="251522" y="1589029"/>
          <a:ext cx="8640960" cy="4754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4"/>
                <a:gridCol w="864096"/>
                <a:gridCol w="1728192"/>
                <a:gridCol w="1728192"/>
                <a:gridCol w="1728192"/>
                <a:gridCol w="2088234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№ п/п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код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Направление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(специальность)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подготовки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Профиль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(специализация)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Работодатель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Представитель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работодателя, должность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11.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230400.62</a:t>
                      </a:r>
                    </a:p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(09.03.02)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Информационные системы и технологии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Информационные системы и технологии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Администрация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г.Волгодонска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ООО «Информационно-техническое  сопровождение 1С-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Франчайзи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Заместитель главы администрации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г.Волгодонска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по экономике и финансам, к.э.н.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И.В.Столяр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Заместитель директора, к.т.н.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В.Л.Ковтун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12.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270800.62</a:t>
                      </a:r>
                    </a:p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(08.03.01)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Строительство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Промышленное и гражданское строительство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ОАО «Нижегородский  институт «</a:t>
                      </a:r>
                      <a:r>
                        <a:rPr lang="ru-RU" sz="1200" dirty="0" err="1" smtClean="0">
                          <a:latin typeface="Calibri" pitchFamily="34" charset="0"/>
                          <a:cs typeface="Calibri" pitchFamily="34" charset="0"/>
                        </a:rPr>
                        <a:t>Атомэнергопроект</a:t>
                      </a:r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»;</a:t>
                      </a:r>
                    </a:p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МАУ «Управление городского  строительства»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Директор </a:t>
                      </a:r>
                      <a:r>
                        <a:rPr lang="ru-RU" sz="1200" dirty="0" err="1" smtClean="0">
                          <a:latin typeface="Calibri" pitchFamily="34" charset="0"/>
                          <a:cs typeface="Calibri" pitchFamily="34" charset="0"/>
                        </a:rPr>
                        <a:t>Волгодонского</a:t>
                      </a:r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 филиала-Н.В. Петренко;</a:t>
                      </a:r>
                    </a:p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Директор – В.В.</a:t>
                      </a:r>
                      <a:r>
                        <a:rPr lang="ru-RU" sz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Жаханович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271101.65</a:t>
                      </a:r>
                    </a:p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(08.05.01)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Строительство уникальных зданий и сооружений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Строительство сооружений тепловой и атомной энергетики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ОАО «Нижегородский  институт «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Атомэнергопроект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»;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МАУ «Управление городского  строительства»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Директор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Волгодонского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филиала-Н.В. Петренко;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Директор – В.В.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Жаханович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135635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0" y="65088"/>
            <a:ext cx="9144000" cy="6532562"/>
            <a:chOff x="0" y="71415"/>
            <a:chExt cx="9144000" cy="7132224"/>
          </a:xfrm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182563" y="1132149"/>
              <a:ext cx="8715375" cy="6071490"/>
            </a:xfrm>
            <a:prstGeom prst="roundRect">
              <a:avLst>
                <a:gd name="adj" fmla="val 4280"/>
              </a:avLst>
            </a:prstGeom>
            <a:solidFill>
              <a:schemeClr val="bg1"/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6308" name="Прямоугольник 56"/>
            <p:cNvSpPr>
              <a:spLocks noChangeArrowheads="1"/>
            </p:cNvSpPr>
            <p:nvPr/>
          </p:nvSpPr>
          <p:spPr bwMode="auto">
            <a:xfrm>
              <a:off x="0" y="71415"/>
              <a:ext cx="9144000" cy="336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ru-RU" sz="1400" b="1">
                <a:solidFill>
                  <a:srgbClr val="1C4C6F"/>
                </a:solidFill>
              </a:endParaRPr>
            </a:p>
          </p:txBody>
        </p:sp>
      </p:grpSp>
      <p:sp>
        <p:nvSpPr>
          <p:cNvPr id="6" name="Скругленный прямоугольник 5"/>
          <p:cNvSpPr/>
          <p:nvPr/>
        </p:nvSpPr>
        <p:spPr>
          <a:xfrm>
            <a:off x="250825" y="1036638"/>
            <a:ext cx="900113" cy="147955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" rIns="3600" anchor="ctr"/>
          <a:lstStyle/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15.03.01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Машиностроение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Профиль:</a:t>
            </a:r>
            <a:r>
              <a:rPr lang="ru-RU" sz="11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«Оборудование и технология сварочного производства»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414142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58888" y="1058863"/>
            <a:ext cx="1047750" cy="1481137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" rIns="3600" anchor="ctr"/>
          <a:lstStyle/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08.03.01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Строительство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Профиль: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«Промышленное и гражданское строительство»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08.05.01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Строительство уникальных зданий и сооружений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02013" y="1036638"/>
            <a:ext cx="1008062" cy="147955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" rIns="3600" anchor="ctr"/>
          <a:lstStyle/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15.03.01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Машиностроение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Профиль:</a:t>
            </a:r>
            <a:r>
              <a:rPr lang="ru-RU" sz="12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10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«Оборудование и технология сварочного производства»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414142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40250" y="1060450"/>
            <a:ext cx="968375" cy="14605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" rIns="3600" anchor="ctr"/>
          <a:lstStyle/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13.03.03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Энергетическое 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машиностроение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Профиль: «Котлы, камеры сгорания  и парогенераторы АЭС»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rgbClr val="414142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619750" y="1060450"/>
            <a:ext cx="968375" cy="147955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" rIns="3600" anchor="ctr"/>
          <a:lstStyle/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14.05.02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Атомные станции: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проектирование, эксплуатация, инжиниринг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rgbClr val="414142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32588" y="1047750"/>
            <a:ext cx="1008062" cy="148113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" rIns="3600" anchor="ctr"/>
          <a:lstStyle/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13.03.01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Теплоэнергетика и теплотехника Профиль : «Тепловые электрические  станции»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85113" y="1036638"/>
            <a:ext cx="1012825" cy="147796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" rIns="3600" anchor="ctr"/>
          <a:lstStyle/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13.03.01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Теплоэнергетика и теплотехника Профиль: «Автоматизация технологических процессов и производств»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rgbClr val="414142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513638" y="3327400"/>
            <a:ext cx="1384300" cy="10668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" rIns="3600" anchor="ctr"/>
          <a:lstStyle/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09.03.02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Информационные системы и технологии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27.04.03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Системный анализ и управление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208588" y="3336925"/>
            <a:ext cx="1093787" cy="10668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" rIns="3600" anchor="ctr"/>
          <a:lstStyle/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800" dirty="0">
              <a:solidFill>
                <a:srgbClr val="414142"/>
              </a:solidFill>
              <a:latin typeface="Calibri" pitchFamily="34" charset="0"/>
              <a:cs typeface="Times New Roman" pitchFamily="18" charset="0"/>
            </a:endParaRP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15.03.01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Машиностроение Профиль: «</a:t>
            </a:r>
            <a:r>
              <a:rPr lang="ru-RU" sz="800" dirty="0" err="1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Техноло-гии</a:t>
            </a:r>
            <a:r>
              <a:rPr lang="ru-RU" sz="8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, оборудование и автоматизация машиностроительных производств»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100" spc="-40" dirty="0">
              <a:solidFill>
                <a:srgbClr val="414142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82563" y="3327400"/>
            <a:ext cx="1516062" cy="10668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" rIns="3600" anchor="ctr"/>
          <a:lstStyle/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900" dirty="0">
              <a:solidFill>
                <a:srgbClr val="414142"/>
              </a:solidFill>
              <a:latin typeface="Calibri" pitchFamily="34" charset="0"/>
              <a:cs typeface="Times New Roman" pitchFamily="18" charset="0"/>
            </a:endParaRP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14.03.01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Ядерная энергетика и теплофизика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14.05.02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Атомные станции: проектирование, эксплуатация, инжиниринг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rgbClr val="414142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062413" y="3327400"/>
            <a:ext cx="1093787" cy="10668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" rIns="3600" anchor="ctr"/>
          <a:lstStyle/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20.03.01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 err="1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Техносферная</a:t>
            </a:r>
            <a:r>
              <a:rPr lang="ru-RU" sz="10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 безопасность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414142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489825" y="5391150"/>
            <a:ext cx="1169988" cy="89058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" rIns="3600" anchor="ctr"/>
          <a:lstStyle/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Автоматизация систем управления техпроцессами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329363" y="5384800"/>
            <a:ext cx="1093787" cy="8890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" rIns="3600" anchor="ctr"/>
          <a:lstStyle/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Цех тепловой автоматики и измерений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194300" y="5384800"/>
            <a:ext cx="1093788" cy="89058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" rIns="3600" anchor="ctr"/>
          <a:lstStyle/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Цех централизованного ремонта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69913" y="5391150"/>
            <a:ext cx="1095375" cy="8890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" rIns="3600" anchor="ctr"/>
          <a:lstStyle/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Реакторный цех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731963" y="5389563"/>
            <a:ext cx="1093787" cy="89058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" rIns="3600" anchor="ctr"/>
          <a:lstStyle/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Турбинный цех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892425" y="5391150"/>
            <a:ext cx="1093788" cy="89058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" rIns="3600" anchor="ctr"/>
          <a:lstStyle/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Электроцех</a:t>
            </a:r>
            <a:endParaRPr lang="ru-RU" sz="1200" dirty="0">
              <a:solidFill>
                <a:srgbClr val="414142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041775" y="5384800"/>
            <a:ext cx="1093788" cy="89058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" rIns="3600" anchor="ctr"/>
          <a:lstStyle/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Химический цех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402013" y="2805113"/>
            <a:ext cx="5495925" cy="3540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37D07">
                    <a:lumMod val="50000"/>
                  </a:srgbClr>
                </a:solidFill>
                <a:latin typeface="Calibri" pitchFamily="34" charset="0"/>
                <a:cs typeface="Times New Roman" pitchFamily="18" charset="0"/>
              </a:rPr>
              <a:t>МОНТАЖ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50825" y="2846388"/>
            <a:ext cx="2952750" cy="3540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3E87BD">
                    <a:lumMod val="50000"/>
                  </a:srgbClr>
                </a:solidFill>
                <a:latin typeface="Calibri" pitchFamily="34" charset="0"/>
                <a:cs typeface="Times New Roman" pitchFamily="18" charset="0"/>
              </a:rPr>
              <a:t>СТРОИТЕЛЬСТВО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14350" y="4732338"/>
            <a:ext cx="8145463" cy="3651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8BFAA">
                    <a:lumMod val="50000"/>
                  </a:srgbClr>
                </a:solidFill>
                <a:latin typeface="Calibri" pitchFamily="34" charset="0"/>
                <a:cs typeface="Times New Roman" pitchFamily="18" charset="0"/>
              </a:rPr>
              <a:t>ЭКСПЛУАТАЦИЯ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8091488" y="4395788"/>
            <a:ext cx="0" cy="338137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934200" y="4394200"/>
            <a:ext cx="0" cy="338138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778500" y="4395788"/>
            <a:ext cx="0" cy="338137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4622800" y="4394200"/>
            <a:ext cx="0" cy="338138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3482975" y="4394200"/>
            <a:ext cx="0" cy="338138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2306638" y="4394200"/>
            <a:ext cx="0" cy="338138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1117600" y="4394200"/>
            <a:ext cx="0" cy="338138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8037513" y="5091113"/>
            <a:ext cx="0" cy="33655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6811963" y="5054600"/>
            <a:ext cx="0" cy="33655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5619750" y="5097463"/>
            <a:ext cx="0" cy="33655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V="1">
            <a:off x="4543425" y="5080000"/>
            <a:ext cx="0" cy="33655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3405188" y="5097463"/>
            <a:ext cx="0" cy="33655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2306638" y="5080000"/>
            <a:ext cx="0" cy="33655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V="1">
            <a:off x="1106488" y="5097463"/>
            <a:ext cx="0" cy="33655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8391525" y="2516188"/>
            <a:ext cx="0" cy="338137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7262813" y="2516188"/>
            <a:ext cx="0" cy="338137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6084888" y="2528888"/>
            <a:ext cx="0" cy="338137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5003800" y="2516188"/>
            <a:ext cx="0" cy="338137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3906838" y="2543175"/>
            <a:ext cx="0" cy="338138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1782763" y="2508250"/>
            <a:ext cx="0" cy="338138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701675" y="2497138"/>
            <a:ext cx="0" cy="338137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Скругленный прямоугольник 49"/>
          <p:cNvSpPr/>
          <p:nvPr/>
        </p:nvSpPr>
        <p:spPr>
          <a:xfrm>
            <a:off x="1755775" y="3333750"/>
            <a:ext cx="1095375" cy="106045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" rIns="36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13.03.02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Электроэнергетика и электротехника  Профиль: «Электрические станции»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414142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913063" y="3336925"/>
            <a:ext cx="1093787" cy="105727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" rIns="3600" anchor="ctr"/>
          <a:lstStyle/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rgbClr val="414142"/>
              </a:solidFill>
              <a:latin typeface="Calibri" pitchFamily="34" charset="0"/>
              <a:cs typeface="Times New Roman" pitchFamily="18" charset="0"/>
            </a:endParaRP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13.0301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Теплоэнергетика и теплотехника Профиль : тепловые электрические  станции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414142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6353175" y="3346450"/>
            <a:ext cx="1093788" cy="104775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" rIns="3600" anchor="ctr"/>
          <a:lstStyle/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750" dirty="0">
              <a:solidFill>
                <a:srgbClr val="414142"/>
              </a:solidFill>
              <a:latin typeface="Calibri" pitchFamily="34" charset="0"/>
              <a:cs typeface="Times New Roman" pitchFamily="18" charset="0"/>
            </a:endParaRP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5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13.03.01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5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Теплоэнергетика и теплотехника Профиль: «Автоматизация технологических процессов и производств»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414142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411413" y="1060450"/>
            <a:ext cx="865187" cy="14827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08.03.01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5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Строительство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Профиль: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«</a:t>
            </a:r>
            <a:r>
              <a:rPr lang="ru-RU" sz="800" dirty="0" err="1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Промыш</a:t>
            </a:r>
            <a:r>
              <a:rPr lang="ru-RU" sz="8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-ленное и гражданское строитель-</a:t>
            </a:r>
            <a:r>
              <a:rPr lang="ru-RU" sz="800" dirty="0" err="1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ство</a:t>
            </a:r>
            <a:r>
              <a:rPr lang="ru-RU" sz="8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»</a:t>
            </a:r>
          </a:p>
        </p:txBody>
      </p:sp>
      <p:cxnSp>
        <p:nvCxnSpPr>
          <p:cNvPr id="58" name="Прямая со стрелкой 57"/>
          <p:cNvCxnSpPr/>
          <p:nvPr/>
        </p:nvCxnSpPr>
        <p:spPr>
          <a:xfrm>
            <a:off x="2813050" y="2543175"/>
            <a:ext cx="0" cy="338138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01675" y="219075"/>
            <a:ext cx="8118475" cy="758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52000" algn="ctr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Инжиниринговое сопровождение строительного</a:t>
            </a:r>
            <a:br>
              <a:rPr lang="ru-RU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</a:br>
            <a:r>
              <a:rPr lang="ru-RU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и эксплуатационного циклов АЭС </a:t>
            </a:r>
            <a:endParaRPr lang="ru-RU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288" y="333375"/>
            <a:ext cx="8497887" cy="758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52000" algn="ctr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Инжиниринговое сопровождение производственных  циклов филиала </a:t>
            </a:r>
            <a:r>
              <a:rPr lang="ru-RU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ОАО </a:t>
            </a:r>
            <a:r>
              <a:rPr lang="ru-RU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«АЭМ-технологии» «</a:t>
            </a:r>
            <a:r>
              <a:rPr lang="ru-RU"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Атоммаш</a:t>
            </a:r>
            <a:r>
              <a:rPr lang="ru-RU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» в г. Волгодонск</a:t>
            </a:r>
            <a:endParaRPr lang="ru-RU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8438" y="1484313"/>
            <a:ext cx="3186112" cy="11525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14142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92500" y="1484313"/>
            <a:ext cx="5418138" cy="11525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14142"/>
              </a:solidFill>
            </a:endParaRPr>
          </a:p>
        </p:txBody>
      </p:sp>
      <p:sp>
        <p:nvSpPr>
          <p:cNvPr id="97285" name="TextBox 6"/>
          <p:cNvSpPr txBox="1">
            <a:spLocks noChangeArrowheads="1"/>
          </p:cNvSpPr>
          <p:nvPr/>
        </p:nvSpPr>
        <p:spPr bwMode="auto">
          <a:xfrm>
            <a:off x="1116013" y="1700213"/>
            <a:ext cx="15113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414142"/>
                </a:solidFill>
              </a:rPr>
              <a:t>Плановое управление</a:t>
            </a:r>
          </a:p>
        </p:txBody>
      </p:sp>
      <p:sp>
        <p:nvSpPr>
          <p:cNvPr id="97286" name="TextBox 7"/>
          <p:cNvSpPr txBox="1">
            <a:spLocks noChangeArrowheads="1"/>
          </p:cNvSpPr>
          <p:nvPr/>
        </p:nvSpPr>
        <p:spPr bwMode="auto">
          <a:xfrm>
            <a:off x="4067175" y="1908175"/>
            <a:ext cx="4403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414142"/>
                </a:solidFill>
              </a:rPr>
              <a:t>Производство №1, №2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6850" y="2962275"/>
            <a:ext cx="919163" cy="106203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14142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66825" y="2982913"/>
            <a:ext cx="935038" cy="10318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14142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25688" y="2994025"/>
            <a:ext cx="822325" cy="10080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378200" y="3017838"/>
            <a:ext cx="906463" cy="9874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14142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38650" y="2992438"/>
            <a:ext cx="838200" cy="9874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421313" y="2967038"/>
            <a:ext cx="806450" cy="10128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335713" y="2982913"/>
            <a:ext cx="792162" cy="9763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235825" y="3028950"/>
            <a:ext cx="792163" cy="9763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14142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118475" y="2967038"/>
            <a:ext cx="792163" cy="9763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14142"/>
              </a:solidFill>
            </a:endParaRPr>
          </a:p>
        </p:txBody>
      </p:sp>
      <p:sp>
        <p:nvSpPr>
          <p:cNvPr id="97296" name="TextBox 18"/>
          <p:cNvSpPr txBox="1">
            <a:spLocks noChangeArrowheads="1"/>
          </p:cNvSpPr>
          <p:nvPr/>
        </p:nvSpPr>
        <p:spPr bwMode="auto">
          <a:xfrm>
            <a:off x="198438" y="3213100"/>
            <a:ext cx="106838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>
                <a:solidFill>
                  <a:srgbClr val="414142"/>
                </a:solidFill>
              </a:rPr>
              <a:t>Планово-диспетчерское управление</a:t>
            </a:r>
          </a:p>
        </p:txBody>
      </p:sp>
      <p:sp>
        <p:nvSpPr>
          <p:cNvPr id="97297" name="TextBox 19"/>
          <p:cNvSpPr txBox="1">
            <a:spLocks noChangeArrowheads="1"/>
          </p:cNvSpPr>
          <p:nvPr/>
        </p:nvSpPr>
        <p:spPr bwMode="auto">
          <a:xfrm>
            <a:off x="1266825" y="3213100"/>
            <a:ext cx="10556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>
                <a:solidFill>
                  <a:srgbClr val="414142"/>
                </a:solidFill>
              </a:rPr>
              <a:t>Отдел оперативного планирования</a:t>
            </a:r>
          </a:p>
        </p:txBody>
      </p:sp>
      <p:sp>
        <p:nvSpPr>
          <p:cNvPr id="97298" name="TextBox 20"/>
          <p:cNvSpPr txBox="1">
            <a:spLocks noChangeArrowheads="1"/>
          </p:cNvSpPr>
          <p:nvPr/>
        </p:nvSpPr>
        <p:spPr bwMode="auto">
          <a:xfrm>
            <a:off x="2452688" y="3213100"/>
            <a:ext cx="650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>
                <a:solidFill>
                  <a:srgbClr val="414142"/>
                </a:solidFill>
              </a:rPr>
              <a:t>Группа запуска</a:t>
            </a:r>
          </a:p>
        </p:txBody>
      </p:sp>
      <p:sp>
        <p:nvSpPr>
          <p:cNvPr id="97299" name="TextBox 21"/>
          <p:cNvSpPr txBox="1">
            <a:spLocks noChangeArrowheads="1"/>
          </p:cNvSpPr>
          <p:nvPr/>
        </p:nvSpPr>
        <p:spPr bwMode="auto">
          <a:xfrm>
            <a:off x="3341688" y="3206750"/>
            <a:ext cx="10144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>
                <a:solidFill>
                  <a:srgbClr val="414142"/>
                </a:solidFill>
              </a:rPr>
              <a:t>Заготовитель-ный участок</a:t>
            </a:r>
          </a:p>
        </p:txBody>
      </p:sp>
      <p:sp>
        <p:nvSpPr>
          <p:cNvPr id="97300" name="TextBox 22"/>
          <p:cNvSpPr txBox="1">
            <a:spLocks noChangeArrowheads="1"/>
          </p:cNvSpPr>
          <p:nvPr/>
        </p:nvSpPr>
        <p:spPr bwMode="auto">
          <a:xfrm>
            <a:off x="4356100" y="3206750"/>
            <a:ext cx="1065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>
                <a:solidFill>
                  <a:srgbClr val="414142"/>
                </a:solidFill>
              </a:rPr>
              <a:t>Механический  участок</a:t>
            </a:r>
          </a:p>
        </p:txBody>
      </p:sp>
      <p:sp>
        <p:nvSpPr>
          <p:cNvPr id="97301" name="TextBox 23"/>
          <p:cNvSpPr txBox="1">
            <a:spLocks noChangeArrowheads="1"/>
          </p:cNvSpPr>
          <p:nvPr/>
        </p:nvSpPr>
        <p:spPr bwMode="auto">
          <a:xfrm>
            <a:off x="5494338" y="3213100"/>
            <a:ext cx="8064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>
                <a:solidFill>
                  <a:srgbClr val="414142"/>
                </a:solidFill>
              </a:rPr>
              <a:t>Участок  сборки и сварки</a:t>
            </a:r>
          </a:p>
        </p:txBody>
      </p:sp>
      <p:sp>
        <p:nvSpPr>
          <p:cNvPr id="97302" name="TextBox 24"/>
          <p:cNvSpPr txBox="1">
            <a:spLocks noChangeArrowheads="1"/>
          </p:cNvSpPr>
          <p:nvPr/>
        </p:nvSpPr>
        <p:spPr bwMode="auto">
          <a:xfrm>
            <a:off x="6269038" y="3213100"/>
            <a:ext cx="85883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>
                <a:solidFill>
                  <a:srgbClr val="414142"/>
                </a:solidFill>
              </a:rPr>
              <a:t>Кузнечно-прессовый</a:t>
            </a:r>
          </a:p>
          <a:p>
            <a:r>
              <a:rPr lang="ru-RU" sz="900">
                <a:solidFill>
                  <a:srgbClr val="414142"/>
                </a:solidFill>
              </a:rPr>
              <a:t>участок</a:t>
            </a:r>
          </a:p>
        </p:txBody>
      </p:sp>
      <p:sp>
        <p:nvSpPr>
          <p:cNvPr id="97303" name="TextBox 25"/>
          <p:cNvSpPr txBox="1">
            <a:spLocks noChangeArrowheads="1"/>
          </p:cNvSpPr>
          <p:nvPr/>
        </p:nvSpPr>
        <p:spPr bwMode="auto">
          <a:xfrm>
            <a:off x="7235825" y="3213100"/>
            <a:ext cx="882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>
                <a:solidFill>
                  <a:srgbClr val="414142"/>
                </a:solidFill>
              </a:rPr>
              <a:t>Термический  участок</a:t>
            </a:r>
          </a:p>
        </p:txBody>
      </p:sp>
      <p:sp>
        <p:nvSpPr>
          <p:cNvPr id="97304" name="TextBox 26"/>
          <p:cNvSpPr txBox="1">
            <a:spLocks noChangeArrowheads="1"/>
          </p:cNvSpPr>
          <p:nvPr/>
        </p:nvSpPr>
        <p:spPr bwMode="auto">
          <a:xfrm>
            <a:off x="8118475" y="3213100"/>
            <a:ext cx="77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>
                <a:solidFill>
                  <a:srgbClr val="414142"/>
                </a:solidFill>
              </a:rPr>
              <a:t>Участок гибки  труб</a:t>
            </a:r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731838" y="2636838"/>
            <a:ext cx="0" cy="3254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1736725" y="2657475"/>
            <a:ext cx="0" cy="325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2792413" y="2636838"/>
            <a:ext cx="0" cy="3254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3851275" y="2636838"/>
            <a:ext cx="0" cy="33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7235825" y="2060575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endCxn id="14" idx="0"/>
          </p:cNvCxnSpPr>
          <p:nvPr/>
        </p:nvCxnSpPr>
        <p:spPr>
          <a:xfrm flipH="1">
            <a:off x="4857750" y="2636838"/>
            <a:ext cx="1588" cy="355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endCxn id="15" idx="0"/>
          </p:cNvCxnSpPr>
          <p:nvPr/>
        </p:nvCxnSpPr>
        <p:spPr>
          <a:xfrm>
            <a:off x="5824538" y="2636838"/>
            <a:ext cx="0" cy="33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6732588" y="2636838"/>
            <a:ext cx="0" cy="3460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7632700" y="2636838"/>
            <a:ext cx="0" cy="3540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endCxn id="18" idx="0"/>
          </p:cNvCxnSpPr>
          <p:nvPr/>
        </p:nvCxnSpPr>
        <p:spPr>
          <a:xfrm>
            <a:off x="8505825" y="2636838"/>
            <a:ext cx="9525" cy="33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Скругленный прямоугольник 60"/>
          <p:cNvSpPr/>
          <p:nvPr/>
        </p:nvSpPr>
        <p:spPr>
          <a:xfrm>
            <a:off x="198438" y="4221163"/>
            <a:ext cx="8694737" cy="2873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14142"/>
              </a:solidFill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07950" y="4724400"/>
            <a:ext cx="1368425" cy="13684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14142"/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1547813" y="4741863"/>
            <a:ext cx="1555750" cy="13684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15.03.01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Машиностроение Профиль: «Технология, оборудование и автоматизация машиностроительных производств»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3148013" y="4724400"/>
            <a:ext cx="1495425" cy="13684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13.03.03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Энергетическое 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машиностроение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Профиль: «Котлы, камеры сгорания  и парогенераторы АЭС»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4714875" y="4741863"/>
            <a:ext cx="1441450" cy="13684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14142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6227763" y="4741863"/>
            <a:ext cx="1368425" cy="13684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14.05.02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Атомные станции: проектирование, эксплуатация и инжиниринг</a:t>
            </a:r>
          </a:p>
        </p:txBody>
      </p:sp>
      <p:sp>
        <p:nvSpPr>
          <p:cNvPr id="97321" name="TextBox 68"/>
          <p:cNvSpPr txBox="1">
            <a:spLocks noChangeArrowheads="1"/>
          </p:cNvSpPr>
          <p:nvPr/>
        </p:nvSpPr>
        <p:spPr bwMode="auto">
          <a:xfrm>
            <a:off x="107950" y="4940300"/>
            <a:ext cx="13684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>
                <a:solidFill>
                  <a:srgbClr val="414142"/>
                </a:solidFill>
              </a:rPr>
              <a:t>38.03.02.</a:t>
            </a:r>
          </a:p>
          <a:p>
            <a:pPr algn="ctr"/>
            <a:r>
              <a:rPr lang="ru-RU" sz="1000">
                <a:solidFill>
                  <a:srgbClr val="414142"/>
                </a:solidFill>
              </a:rPr>
              <a:t>Менеджмент Профиль: </a:t>
            </a:r>
            <a:r>
              <a:rPr lang="ru-RU" sz="900">
                <a:solidFill>
                  <a:srgbClr val="414142"/>
                </a:solidFill>
              </a:rPr>
              <a:t>«Производственный менеджмент»</a:t>
            </a:r>
          </a:p>
        </p:txBody>
      </p:sp>
      <p:sp>
        <p:nvSpPr>
          <p:cNvPr id="97322" name="TextBox 69"/>
          <p:cNvSpPr txBox="1">
            <a:spLocks noChangeArrowheads="1"/>
          </p:cNvSpPr>
          <p:nvPr/>
        </p:nvSpPr>
        <p:spPr bwMode="auto">
          <a:xfrm>
            <a:off x="4787900" y="4868863"/>
            <a:ext cx="13684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100"/>
              </a:lnSpc>
            </a:pPr>
            <a:r>
              <a:rPr lang="ru-RU" sz="100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15.03.01</a:t>
            </a:r>
          </a:p>
          <a:p>
            <a:pPr algn="ctr">
              <a:lnSpc>
                <a:spcPts val="1100"/>
              </a:lnSpc>
            </a:pPr>
            <a:r>
              <a:rPr lang="ru-RU" sz="100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Машиностроени</a:t>
            </a:r>
            <a:r>
              <a:rPr lang="ru-RU" sz="110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е</a:t>
            </a:r>
          </a:p>
          <a:p>
            <a:pPr algn="ctr">
              <a:lnSpc>
                <a:spcPts val="1100"/>
              </a:lnSpc>
            </a:pPr>
            <a:r>
              <a:rPr lang="ru-RU" sz="110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Профиль: «</a:t>
            </a:r>
            <a:r>
              <a:rPr lang="ru-RU" sz="100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Оборудование и технология сварочного производства»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667625" y="4724400"/>
            <a:ext cx="1368425" cy="13684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08.03.01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Строительство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414142"/>
                </a:solidFill>
                <a:latin typeface="Calibri" pitchFamily="34" charset="0"/>
                <a:cs typeface="Times New Roman" pitchFamily="18" charset="0"/>
              </a:rPr>
              <a:t>Профиль: «Промышленное и гражданское строительство»</a:t>
            </a:r>
          </a:p>
        </p:txBody>
      </p:sp>
      <p:sp>
        <p:nvSpPr>
          <p:cNvPr id="97324" name="TextBox 6"/>
          <p:cNvSpPr txBox="1">
            <a:spLocks noChangeArrowheads="1"/>
          </p:cNvSpPr>
          <p:nvPr/>
        </p:nvSpPr>
        <p:spPr bwMode="auto">
          <a:xfrm>
            <a:off x="539750" y="4221163"/>
            <a:ext cx="74882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414142"/>
                </a:solidFill>
              </a:rPr>
              <a:t>Производственный процесс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792163" y="4508500"/>
            <a:ext cx="0" cy="21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64" idx="0"/>
          </p:cNvCxnSpPr>
          <p:nvPr/>
        </p:nvCxnSpPr>
        <p:spPr>
          <a:xfrm flipH="1" flipV="1">
            <a:off x="2322513" y="4508500"/>
            <a:ext cx="3175" cy="2333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66" idx="0"/>
          </p:cNvCxnSpPr>
          <p:nvPr/>
        </p:nvCxnSpPr>
        <p:spPr>
          <a:xfrm flipH="1" flipV="1">
            <a:off x="3895725" y="4508500"/>
            <a:ext cx="0" cy="21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67" idx="0"/>
          </p:cNvCxnSpPr>
          <p:nvPr/>
        </p:nvCxnSpPr>
        <p:spPr>
          <a:xfrm flipV="1">
            <a:off x="5435600" y="4508500"/>
            <a:ext cx="0" cy="2333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68" idx="0"/>
          </p:cNvCxnSpPr>
          <p:nvPr/>
        </p:nvCxnSpPr>
        <p:spPr>
          <a:xfrm flipH="1" flipV="1">
            <a:off x="6911975" y="4508500"/>
            <a:ext cx="0" cy="2333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44" idx="0"/>
          </p:cNvCxnSpPr>
          <p:nvPr/>
        </p:nvCxnSpPr>
        <p:spPr>
          <a:xfrm flipH="1" flipV="1">
            <a:off x="8351838" y="4508500"/>
            <a:ext cx="0" cy="21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H="1" flipV="1">
            <a:off x="792163" y="4005263"/>
            <a:ext cx="0" cy="21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 flipV="1">
            <a:off x="1735138" y="4014788"/>
            <a:ext cx="0" cy="21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H="1" flipV="1">
            <a:off x="2746375" y="4002088"/>
            <a:ext cx="0" cy="21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flipH="1" flipV="1">
            <a:off x="3851275" y="4002088"/>
            <a:ext cx="0" cy="21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H="1" flipV="1">
            <a:off x="4886325" y="3979863"/>
            <a:ext cx="0" cy="21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H="1" flipV="1">
            <a:off x="5830888" y="3979863"/>
            <a:ext cx="0" cy="21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flipH="1" flipV="1">
            <a:off x="6751638" y="3987800"/>
            <a:ext cx="0" cy="21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flipH="1" flipV="1">
            <a:off x="7632700" y="3995738"/>
            <a:ext cx="0" cy="21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flipH="1" flipV="1">
            <a:off x="8489950" y="3973513"/>
            <a:ext cx="0" cy="21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96943" cy="903287"/>
          </a:xfrm>
        </p:spPr>
        <p:txBody>
          <a:bodyPr/>
          <a:lstStyle/>
          <a:p>
            <a:pPr algn="ctr">
              <a:lnSpc>
                <a:spcPct val="75000"/>
              </a:lnSpc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Совместная разработка и реализация содержания образовательных программ  с учетом требований предприятий дивизионов ГК «</a:t>
            </a:r>
            <a:r>
              <a:rPr lang="ru-RU" sz="2400" dirty="0" err="1" smtClean="0"/>
              <a:t>Росатом</a:t>
            </a:r>
            <a:r>
              <a:rPr lang="ru-RU" sz="2400" dirty="0" smtClean="0"/>
              <a:t>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FBD83-3825-4624-AEA7-6D4388A7B598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23528" y="2060848"/>
            <a:ext cx="6984776" cy="30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  <a:buClr>
                <a:srgbClr val="5629D5"/>
              </a:buClr>
              <a:buSzPts val="2200"/>
              <a:buFont typeface="Wingdings" pitchFamily="2" charset="2"/>
              <a:buNone/>
            </a:pPr>
            <a:endParaRPr lang="ru-RU" dirty="0">
              <a:solidFill>
                <a:srgbClr val="30243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268761"/>
            <a:ext cx="9144000" cy="2031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itchFamily="34" charset="0"/>
              </a:rPr>
              <a:t>1.В учебно-тренировочном подразделении </a:t>
            </a:r>
            <a:r>
              <a:rPr lang="ru-RU" b="1" dirty="0" err="1" smtClean="0">
                <a:latin typeface="Calibri" pitchFamily="34" charset="0"/>
              </a:rPr>
              <a:t>РоАЭС</a:t>
            </a:r>
            <a:r>
              <a:rPr lang="ru-RU" b="1" dirty="0" smtClean="0">
                <a:latin typeface="Calibri" pitchFamily="34" charset="0"/>
              </a:rPr>
              <a:t> создана и действует базовая кафедра Волгодонского инженерно-технического института.</a:t>
            </a:r>
          </a:p>
          <a:p>
            <a:r>
              <a:rPr lang="ru-RU" b="1" dirty="0" smtClean="0">
                <a:latin typeface="Calibri" pitchFamily="34" charset="0"/>
              </a:rPr>
              <a:t>2. Кафедра ВИТИ НИЯУ МИФИ «Машиностроение и прикладная механика» стала  базовой по координации деятельности в подготовке специалистов для филиала  ОАО «</a:t>
            </a:r>
            <a:r>
              <a:rPr lang="ru-RU" b="1" dirty="0" err="1" smtClean="0">
                <a:latin typeface="Calibri" pitchFamily="34" charset="0"/>
              </a:rPr>
              <a:t>АЭМ-технологии</a:t>
            </a:r>
            <a:r>
              <a:rPr lang="ru-RU" b="1" dirty="0" smtClean="0">
                <a:latin typeface="Calibri" pitchFamily="34" charset="0"/>
              </a:rPr>
              <a:t>»  «</a:t>
            </a:r>
            <a:r>
              <a:rPr lang="ru-RU" b="1" dirty="0" err="1" smtClean="0">
                <a:latin typeface="Calibri" pitchFamily="34" charset="0"/>
              </a:rPr>
              <a:t>Атоммаш</a:t>
            </a:r>
            <a:r>
              <a:rPr lang="ru-RU" b="1" dirty="0" smtClean="0">
                <a:latin typeface="Calibri" pitchFamily="34" charset="0"/>
              </a:rPr>
              <a:t>» в г.Волгодонске.</a:t>
            </a:r>
          </a:p>
          <a:p>
            <a:r>
              <a:rPr lang="ru-RU" b="1" dirty="0" smtClean="0">
                <a:latin typeface="Calibri" pitchFamily="34" charset="0"/>
              </a:rPr>
              <a:t> 3.Разработан порядок взаимодействия между ведущими кафедрами вуза и структурными подразделениями </a:t>
            </a:r>
            <a:r>
              <a:rPr lang="ru-RU" b="1" dirty="0" err="1" smtClean="0">
                <a:latin typeface="Calibri" pitchFamily="34" charset="0"/>
              </a:rPr>
              <a:t>РоАЭС</a:t>
            </a:r>
            <a:r>
              <a:rPr lang="ru-RU" b="1" dirty="0" smtClean="0">
                <a:latin typeface="Calibri" pitchFamily="34" charset="0"/>
              </a:rPr>
              <a:t>.</a:t>
            </a:r>
            <a:endParaRPr lang="ru-RU" b="1" dirty="0"/>
          </a:p>
        </p:txBody>
      </p:sp>
      <p:pic>
        <p:nvPicPr>
          <p:cNvPr id="7" name="Рисунок 6" descr="дог-каф.jpg"/>
          <p:cNvPicPr>
            <a:picLocks noChangeAspect="1"/>
          </p:cNvPicPr>
          <p:nvPr/>
        </p:nvPicPr>
        <p:blipFill>
          <a:blip r:embed="rId2" cstate="print">
            <a:lum bright="10000" contrast="-10000"/>
          </a:blip>
          <a:srcRect l="9054" t="2083" r="1743" b="9375"/>
          <a:stretch>
            <a:fillRect/>
          </a:stretch>
        </p:blipFill>
        <p:spPr>
          <a:xfrm>
            <a:off x="251520" y="3212976"/>
            <a:ext cx="2521670" cy="2996952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50800" dir="3000000" algn="ctr" rotWithShape="0">
              <a:schemeClr val="bg1">
                <a:lumMod val="65000"/>
              </a:schemeClr>
            </a:outerShdw>
          </a:effectLst>
        </p:spPr>
      </p:pic>
      <p:pic>
        <p:nvPicPr>
          <p:cNvPr id="8" name="Рисунок 7" descr="дог-каф2.jpg"/>
          <p:cNvPicPr>
            <a:picLocks noChangeAspect="1"/>
          </p:cNvPicPr>
          <p:nvPr/>
        </p:nvPicPr>
        <p:blipFill>
          <a:blip r:embed="rId3" cstate="print">
            <a:lum bright="10000" contrast="-10000"/>
          </a:blip>
          <a:srcRect l="10517" r="1742" b="35417"/>
          <a:stretch>
            <a:fillRect/>
          </a:stretch>
        </p:blipFill>
        <p:spPr>
          <a:xfrm>
            <a:off x="1763688" y="4509120"/>
            <a:ext cx="2376264" cy="2232248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50800" dir="3000000" algn="ctr" rotWithShape="0">
              <a:schemeClr val="bg1">
                <a:lumMod val="65000"/>
              </a:schemeClr>
            </a:outerShdw>
          </a:effectLst>
        </p:spPr>
      </p:pic>
      <p:pic>
        <p:nvPicPr>
          <p:cNvPr id="9" name="Рисунок 8" descr="Лист согласования.jpg"/>
          <p:cNvPicPr>
            <a:picLocks noChangeAspect="1"/>
          </p:cNvPicPr>
          <p:nvPr/>
        </p:nvPicPr>
        <p:blipFill>
          <a:blip r:embed="rId4" cstate="print">
            <a:lum bright="-10000"/>
          </a:blip>
          <a:srcRect b="10076"/>
          <a:stretch>
            <a:fillRect/>
          </a:stretch>
        </p:blipFill>
        <p:spPr>
          <a:xfrm>
            <a:off x="6660232" y="3501008"/>
            <a:ext cx="2483768" cy="293121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771800" y="3429000"/>
            <a:ext cx="417646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ru-RU" b="1" dirty="0" smtClean="0">
                <a:latin typeface="Calibri" pitchFamily="34" charset="0"/>
              </a:rPr>
              <a:t>4.Совместно и  с учетом </a:t>
            </a:r>
            <a:r>
              <a:rPr lang="ru-RU" b="1" dirty="0" smtClean="0">
                <a:latin typeface="Calibri" pitchFamily="34" charset="0"/>
              </a:rPr>
              <a:t>требований работодателя разрабатываются </a:t>
            </a:r>
            <a:r>
              <a:rPr lang="ru-RU" b="1" dirty="0" smtClean="0">
                <a:latin typeface="Calibri" pitchFamily="34" charset="0"/>
              </a:rPr>
              <a:t>и </a:t>
            </a:r>
            <a:r>
              <a:rPr lang="ru-RU" b="1" dirty="0" smtClean="0">
                <a:latin typeface="Calibri" pitchFamily="34" charset="0"/>
              </a:rPr>
              <a:t>реализуются образовательные </a:t>
            </a:r>
            <a:r>
              <a:rPr lang="ru-RU" b="1" dirty="0" smtClean="0">
                <a:latin typeface="Calibri" pitchFamily="34" charset="0"/>
              </a:rPr>
              <a:t>программы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67944" y="4549676"/>
            <a:ext cx="2736304" cy="2031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itchFamily="34" charset="0"/>
              </a:rPr>
              <a:t>5.Занятия студентов ВИТИ НИЯУ МИФИ проводятся  в лабораториях УТП </a:t>
            </a:r>
            <a:r>
              <a:rPr lang="ru-RU" b="1" dirty="0" err="1" smtClean="0">
                <a:latin typeface="Calibri" pitchFamily="34" charset="0"/>
              </a:rPr>
              <a:t>РоАЭС</a:t>
            </a:r>
            <a:r>
              <a:rPr lang="ru-RU" b="1" dirty="0" smtClean="0">
                <a:latin typeface="Calibri" pitchFamily="34" charset="0"/>
              </a:rPr>
              <a:t>  преподавателями базовой кафедры -специалистами  </a:t>
            </a:r>
            <a:r>
              <a:rPr lang="ru-RU" b="1" dirty="0" err="1" smtClean="0">
                <a:latin typeface="Calibri" pitchFamily="34" charset="0"/>
              </a:rPr>
              <a:t>РоАЭС</a:t>
            </a:r>
            <a:endParaRPr lang="ru-RU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Содержимое 2"/>
          <p:cNvSpPr>
            <a:spLocks noGrp="1"/>
          </p:cNvSpPr>
          <p:nvPr>
            <p:ph idx="4294967295"/>
          </p:nvPr>
        </p:nvSpPr>
        <p:spPr>
          <a:xfrm>
            <a:off x="251520" y="4293096"/>
            <a:ext cx="8496944" cy="724644"/>
          </a:xfrm>
        </p:spPr>
        <p:txBody>
          <a:bodyPr/>
          <a:lstStyle/>
          <a:p>
            <a:pPr marL="0" indent="0">
              <a:lnSpc>
                <a:spcPts val="1800"/>
              </a:lnSpc>
              <a:spcBef>
                <a:spcPts val="600"/>
              </a:spcBef>
              <a:buFontTx/>
              <a:buNone/>
            </a:pPr>
            <a:r>
              <a:rPr lang="ru-RU" sz="18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8. Производственная практика проводится на ведущих предприятиях ГК «</a:t>
            </a:r>
            <a:r>
              <a:rPr lang="ru-RU" sz="1800" b="1" dirty="0" err="1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Росатом</a:t>
            </a:r>
            <a:r>
              <a:rPr lang="ru-RU" sz="18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» (</a:t>
            </a:r>
            <a:r>
              <a:rPr lang="ru-RU" sz="1800" b="1" dirty="0" err="1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РоАЭС</a:t>
            </a:r>
            <a:r>
              <a:rPr lang="ru-RU" sz="18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, ЛАЭС,  САЭС, КАЭС, НВАЭС, филиал ОАО «</a:t>
            </a:r>
            <a:r>
              <a:rPr lang="ru-RU" sz="1800" b="1" dirty="0" err="1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АЭМ-технологии</a:t>
            </a:r>
            <a:r>
              <a:rPr lang="ru-RU" sz="18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» «</a:t>
            </a:r>
            <a:r>
              <a:rPr lang="ru-RU" sz="1800" b="1" dirty="0" err="1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Атоммаш</a:t>
            </a:r>
            <a:r>
              <a:rPr lang="ru-RU" sz="18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», ОАО «</a:t>
            </a:r>
            <a:r>
              <a:rPr lang="ru-RU" sz="1800" b="1" dirty="0" err="1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Петрозаводскмаш</a:t>
            </a:r>
            <a:r>
              <a:rPr lang="ru-RU" sz="18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»)</a:t>
            </a:r>
          </a:p>
        </p:txBody>
      </p:sp>
      <p:pic>
        <p:nvPicPr>
          <p:cNvPr id="95235" name="Рисунок 7" descr="http://im6-tub-ru.yandex.net/i?id=422225986-53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5000625"/>
            <a:ext cx="2087562" cy="13684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5236" name="Рисунок 8" descr="http://im7-tub-ru.yandex.net/i?id=350837114-45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38" y="5000625"/>
            <a:ext cx="2087562" cy="13684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5237" name="Рисунок 9" descr="http://im0-tub-ru.yandex.net/i?id=344579705-12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5000625"/>
            <a:ext cx="2087562" cy="13684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5238" name="Рисунок 10" descr="http://im6-tub-ru.yandex.net/i?id=389696409-04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688" y="5000625"/>
            <a:ext cx="2087562" cy="13684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5239" name="Содержимое 2"/>
          <p:cNvSpPr txBox="1">
            <a:spLocks/>
          </p:cNvSpPr>
          <p:nvPr/>
        </p:nvSpPr>
        <p:spPr bwMode="auto">
          <a:xfrm>
            <a:off x="323528" y="1196752"/>
            <a:ext cx="8512175" cy="156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latin typeface="Calibri" pitchFamily="34" charset="0"/>
                <a:ea typeface="Arial Unicode MS" pitchFamily="34" charset="-128"/>
                <a:cs typeface="Calibri" pitchFamily="34" charset="0"/>
              </a:rPr>
              <a:t>6</a:t>
            </a:r>
            <a:r>
              <a:rPr lang="ru-RU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. </a:t>
            </a:r>
            <a:r>
              <a:rPr lang="ru-RU" b="1" dirty="0" smtClean="0">
                <a:latin typeface="Calibri"/>
                <a:cs typeface="Arial"/>
              </a:rPr>
              <a:t>Научно-педагогическую деятельность осуществляют 87 штатных </a:t>
            </a:r>
            <a:r>
              <a:rPr lang="ru-RU" b="1" dirty="0" smtClean="0">
                <a:latin typeface="Calibri"/>
                <a:cs typeface="Arial"/>
              </a:rPr>
              <a:t>преподавателей </a:t>
            </a:r>
            <a:r>
              <a:rPr lang="ru-RU" b="1" dirty="0" smtClean="0">
                <a:latin typeface="Calibri"/>
                <a:cs typeface="Arial"/>
              </a:rPr>
              <a:t>и 22 внешних совместителя из числа представителей работодателей атомной отрасли, в т.ч. </a:t>
            </a:r>
            <a:r>
              <a:rPr lang="ru-RU" b="1" dirty="0" smtClean="0">
                <a:latin typeface="Calibri"/>
                <a:cs typeface="Arial"/>
              </a:rPr>
              <a:t>докторов </a:t>
            </a:r>
            <a:r>
              <a:rPr lang="ru-RU" b="1" dirty="0" smtClean="0">
                <a:latin typeface="Calibri"/>
                <a:cs typeface="Arial"/>
              </a:rPr>
              <a:t>наук – 14, кандидатов наук </a:t>
            </a:r>
            <a:r>
              <a:rPr lang="ru-RU" b="1" dirty="0" smtClean="0">
                <a:latin typeface="Calibri"/>
                <a:cs typeface="Arial"/>
              </a:rPr>
              <a:t>- 60</a:t>
            </a:r>
            <a:r>
              <a:rPr lang="ru-RU" b="1" dirty="0" smtClean="0">
                <a:latin typeface="Calibri"/>
                <a:cs typeface="Arial"/>
              </a:rPr>
              <a:t>.</a:t>
            </a:r>
            <a:endParaRPr lang="ru-RU" b="1" dirty="0"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pPr eaLnBrk="0" hangingPunct="0">
              <a:lnSpc>
                <a:spcPts val="1800"/>
              </a:lnSpc>
              <a:spcBef>
                <a:spcPts val="600"/>
              </a:spcBef>
              <a:tabLst>
                <a:tab pos="360363" algn="l"/>
              </a:tabLst>
            </a:pPr>
            <a:r>
              <a:rPr lang="ru-RU" b="1" dirty="0">
                <a:latin typeface="Calibri" pitchFamily="34" charset="0"/>
                <a:ea typeface="Arial Unicode MS" pitchFamily="34" charset="-128"/>
                <a:cs typeface="Calibri" pitchFamily="34" charset="0"/>
              </a:rPr>
              <a:t>7</a:t>
            </a:r>
            <a:r>
              <a:rPr lang="ru-RU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. </a:t>
            </a:r>
            <a:r>
              <a:rPr lang="ru-RU" b="1" dirty="0">
                <a:latin typeface="Calibri" pitchFamily="34" charset="0"/>
                <a:ea typeface="Arial Unicode MS" pitchFamily="34" charset="-128"/>
                <a:cs typeface="Calibri" pitchFamily="34" charset="0"/>
              </a:rPr>
              <a:t>Используется современное научное и учебное оборудование; </a:t>
            </a:r>
            <a:r>
              <a:rPr lang="ru-RU" b="1" dirty="0">
                <a:solidFill>
                  <a:srgbClr val="41414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для практической подготовки студентов задействовано </a:t>
            </a:r>
            <a:r>
              <a:rPr lang="ru-RU" b="1" dirty="0">
                <a:latin typeface="Calibri" pitchFamily="34" charset="0"/>
                <a:ea typeface="Arial Unicode MS" pitchFamily="34" charset="-128"/>
                <a:cs typeface="Calibri" pitchFamily="34" charset="0"/>
              </a:rPr>
              <a:t>оборудование УТП </a:t>
            </a:r>
            <a:r>
              <a:rPr lang="ru-RU" b="1" dirty="0" err="1">
                <a:latin typeface="Calibri" pitchFamily="34" charset="0"/>
                <a:ea typeface="Arial Unicode MS" pitchFamily="34" charset="-128"/>
                <a:cs typeface="Calibri" pitchFamily="34" charset="0"/>
              </a:rPr>
              <a:t>РоАЭС</a:t>
            </a:r>
            <a:r>
              <a:rPr lang="ru-RU" b="1" dirty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и филиала </a:t>
            </a:r>
            <a:r>
              <a:rPr lang="ru-RU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ОАО </a:t>
            </a:r>
            <a:r>
              <a:rPr lang="ru-RU" b="1" dirty="0">
                <a:latin typeface="Calibri" pitchFamily="34" charset="0"/>
                <a:ea typeface="Arial Unicode MS" pitchFamily="34" charset="-128"/>
                <a:cs typeface="Calibri" pitchFamily="34" charset="0"/>
              </a:rPr>
              <a:t>«АЭМ-технологии» «</a:t>
            </a:r>
            <a:r>
              <a:rPr lang="ru-RU" b="1" dirty="0" err="1">
                <a:latin typeface="Calibri" pitchFamily="34" charset="0"/>
                <a:ea typeface="Arial Unicode MS" pitchFamily="34" charset="-128"/>
                <a:cs typeface="Calibri" pitchFamily="34" charset="0"/>
              </a:rPr>
              <a:t>Атоммаш</a:t>
            </a:r>
            <a:r>
              <a:rPr lang="ru-RU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».</a:t>
            </a:r>
            <a:endParaRPr lang="ru-RU" b="1" dirty="0"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pic>
        <p:nvPicPr>
          <p:cNvPr id="95240" name="Рисунок 26" descr="D70_2884.jpg"/>
          <p:cNvPicPr>
            <a:picLocks noChangeAspect="1"/>
          </p:cNvPicPr>
          <p:nvPr/>
        </p:nvPicPr>
        <p:blipFill>
          <a:blip r:embed="rId6" cstate="print"/>
          <a:srcRect t="6560" r="14063" b="4289"/>
          <a:stretch>
            <a:fillRect/>
          </a:stretch>
        </p:blipFill>
        <p:spPr bwMode="auto">
          <a:xfrm>
            <a:off x="2411760" y="2852936"/>
            <a:ext cx="2087563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21"/>
          <p:cNvPicPr>
            <a:picLocks noChangeAspect="1" noChangeArrowheads="1"/>
          </p:cNvPicPr>
          <p:nvPr/>
        </p:nvPicPr>
        <p:blipFill>
          <a:blip r:embed="rId7" cstate="print"/>
          <a:srcRect r="2509"/>
          <a:stretch>
            <a:fillRect/>
          </a:stretch>
        </p:blipFill>
        <p:spPr bwMode="auto">
          <a:xfrm>
            <a:off x="6588224" y="2852936"/>
            <a:ext cx="208756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Рисунок 29" descr="DSC06813.JPG"/>
          <p:cNvPicPr>
            <a:picLocks noChangeAspect="1"/>
          </p:cNvPicPr>
          <p:nvPr/>
        </p:nvPicPr>
        <p:blipFill>
          <a:blip r:embed="rId8" cstate="print"/>
          <a:srcRect l="23457" t="33815" r="31943" b="27402"/>
          <a:stretch>
            <a:fillRect/>
          </a:stretch>
        </p:blipFill>
        <p:spPr bwMode="auto">
          <a:xfrm>
            <a:off x="4499992" y="2852936"/>
            <a:ext cx="208756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Рисунок 30" descr="VDN_9479.JPG"/>
          <p:cNvPicPr>
            <a:picLocks noChangeAspect="1"/>
          </p:cNvPicPr>
          <p:nvPr/>
        </p:nvPicPr>
        <p:blipFill>
          <a:blip r:embed="rId9" cstate="print"/>
          <a:srcRect l="15625" t="16431" r="24219" b="22729"/>
          <a:stretch>
            <a:fillRect/>
          </a:stretch>
        </p:blipFill>
        <p:spPr bwMode="auto">
          <a:xfrm>
            <a:off x="323528" y="2852936"/>
            <a:ext cx="2087562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4" name="Заголовок 1"/>
          <p:cNvSpPr txBox="1">
            <a:spLocks/>
          </p:cNvSpPr>
          <p:nvPr/>
        </p:nvSpPr>
        <p:spPr bwMode="auto">
          <a:xfrm>
            <a:off x="179512" y="142875"/>
            <a:ext cx="89644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90000"/>
              </a:lnSpc>
            </a:pPr>
            <a:r>
              <a:rPr lang="ru-RU" sz="2400" dirty="0" smtClean="0">
                <a:solidFill>
                  <a:schemeClr val="bg1"/>
                </a:solidFill>
              </a:rPr>
              <a:t>Совместная разработка и реализация содержания образовательных программ  с учетом требований предприятий дивизионов ГК «</a:t>
            </a:r>
            <a:r>
              <a:rPr lang="ru-RU" sz="2400" dirty="0" err="1" smtClean="0">
                <a:solidFill>
                  <a:schemeClr val="bg1"/>
                </a:solidFill>
              </a:rPr>
              <a:t>Росатом</a:t>
            </a:r>
            <a:r>
              <a:rPr lang="ru-RU" sz="2400" dirty="0" smtClean="0">
                <a:solidFill>
                  <a:schemeClr val="bg1"/>
                </a:solidFill>
              </a:rPr>
              <a:t>»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77788"/>
            <a:ext cx="8928991" cy="903287"/>
          </a:xfrm>
        </p:spPr>
        <p:txBody>
          <a:bodyPr/>
          <a:lstStyle/>
          <a:p>
            <a:pPr algn="ctr"/>
            <a:r>
              <a:rPr lang="ru-RU" sz="2400" dirty="0" smtClean="0"/>
              <a:t>Совместная разработка и реализация содержания образовательных программ  с учетом требований предприятий дивизионов ГК «</a:t>
            </a:r>
            <a:r>
              <a:rPr lang="ru-RU" sz="2400" dirty="0" err="1" smtClean="0"/>
              <a:t>Росатом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FBD83-3825-4624-AEA7-6D4388A7B598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3528" y="1196752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14142"/>
                </a:solidFill>
                <a:latin typeface="Calibri" pitchFamily="34" charset="0"/>
                <a:cs typeface="Arial"/>
              </a:rPr>
              <a:t>9</a:t>
            </a:r>
            <a:r>
              <a:rPr lang="ru-RU" b="1" dirty="0" smtClean="0">
                <a:solidFill>
                  <a:srgbClr val="414142"/>
                </a:solidFill>
                <a:latin typeface="Calibri" pitchFamily="34" charset="0"/>
                <a:cs typeface="Arial"/>
              </a:rPr>
              <a:t>.Повышение </a:t>
            </a:r>
            <a:r>
              <a:rPr lang="ru-RU" b="1" dirty="0" smtClean="0">
                <a:solidFill>
                  <a:srgbClr val="414142"/>
                </a:solidFill>
                <a:latin typeface="Calibri" pitchFamily="34" charset="0"/>
                <a:cs typeface="Arial"/>
              </a:rPr>
              <a:t>квалификации и стажировка ППС и НПР ВИТИ по ведущим  направлениям развития производства и технологий </a:t>
            </a:r>
            <a:r>
              <a:rPr lang="ru-RU" b="1" dirty="0" smtClean="0">
                <a:solidFill>
                  <a:srgbClr val="414142"/>
                </a:solidFill>
                <a:latin typeface="Calibri" pitchFamily="34" charset="0"/>
                <a:cs typeface="Arial"/>
              </a:rPr>
              <a:t>проходит на </a:t>
            </a:r>
            <a:r>
              <a:rPr lang="ru-RU" b="1" dirty="0" smtClean="0">
                <a:solidFill>
                  <a:srgbClr val="414142"/>
                </a:solidFill>
                <a:latin typeface="Calibri" pitchFamily="34" charset="0"/>
                <a:cs typeface="Arial"/>
              </a:rPr>
              <a:t>предприятиях ГК «</a:t>
            </a:r>
            <a:r>
              <a:rPr lang="ru-RU" b="1" dirty="0" err="1" smtClean="0">
                <a:solidFill>
                  <a:srgbClr val="414142"/>
                </a:solidFill>
                <a:latin typeface="Calibri" pitchFamily="34" charset="0"/>
                <a:cs typeface="Arial"/>
              </a:rPr>
              <a:t>Росатом</a:t>
            </a:r>
            <a:r>
              <a:rPr lang="ru-RU" b="1" dirty="0" smtClean="0">
                <a:solidFill>
                  <a:srgbClr val="414142"/>
                </a:solidFill>
                <a:latin typeface="Calibri" pitchFamily="34" charset="0"/>
                <a:cs typeface="Arial"/>
              </a:rPr>
              <a:t>». </a:t>
            </a:r>
            <a:endParaRPr lang="ru-RU" b="1" dirty="0" smtClean="0">
              <a:latin typeface="Calibri" pitchFamily="34" charset="0"/>
            </a:endParaRPr>
          </a:p>
          <a:p>
            <a:r>
              <a:rPr lang="ru-RU" b="1" dirty="0" smtClean="0">
                <a:latin typeface="Calibri" pitchFamily="34" charset="0"/>
              </a:rPr>
              <a:t>10</a:t>
            </a:r>
            <a:r>
              <a:rPr lang="ru-RU" b="1" dirty="0" smtClean="0">
                <a:latin typeface="Calibri" pitchFamily="34" charset="0"/>
              </a:rPr>
              <a:t>.Разработаны </a:t>
            </a:r>
            <a:r>
              <a:rPr lang="ru-RU" b="1" dirty="0" smtClean="0">
                <a:latin typeface="Calibri" pitchFamily="34" charset="0"/>
              </a:rPr>
              <a:t>предложения проектировщикам по размещению дополнительных лабораторий и учебных классов в новом здании полномасштабных тренажеров блоков №3 и №4 Ростовской АЭС.</a:t>
            </a:r>
          </a:p>
          <a:p>
            <a:r>
              <a:rPr lang="ru-RU" b="1" dirty="0" smtClean="0">
                <a:latin typeface="Calibri" pitchFamily="34" charset="0"/>
              </a:rPr>
              <a:t>11. </a:t>
            </a:r>
            <a:r>
              <a:rPr lang="ru-RU" b="1" dirty="0" smtClean="0">
                <a:latin typeface="Calibri" pitchFamily="34" charset="0"/>
              </a:rPr>
              <a:t>Разработана программа целевой подготовки кадров для ОАО «</a:t>
            </a:r>
            <a:r>
              <a:rPr lang="ru-RU" b="1" dirty="0" err="1" smtClean="0">
                <a:latin typeface="Calibri" pitchFamily="34" charset="0"/>
              </a:rPr>
              <a:t>АЭМ-технологии</a:t>
            </a:r>
            <a:r>
              <a:rPr lang="ru-RU" b="1" dirty="0" smtClean="0">
                <a:latin typeface="Calibri" pitchFamily="34" charset="0"/>
              </a:rPr>
              <a:t>».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4869160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itchFamily="34" charset="0"/>
              </a:rPr>
              <a:t>12.Приведена </a:t>
            </a:r>
            <a:r>
              <a:rPr lang="ru-RU" b="1" dirty="0" smtClean="0">
                <a:latin typeface="Calibri" pitchFamily="34" charset="0"/>
              </a:rPr>
              <a:t>в соответствие с  требованиями руководящих </a:t>
            </a:r>
            <a:r>
              <a:rPr lang="ru-RU" b="1" dirty="0" smtClean="0">
                <a:latin typeface="Calibri" pitchFamily="34" charset="0"/>
              </a:rPr>
              <a:t>документов АЭС  структура и программа подготовки </a:t>
            </a:r>
            <a:r>
              <a:rPr lang="ru-RU" b="1" dirty="0" smtClean="0">
                <a:latin typeface="Calibri" pitchFamily="34" charset="0"/>
              </a:rPr>
              <a:t>специалистов для атомной </a:t>
            </a:r>
            <a:r>
              <a:rPr lang="ru-RU" b="1" dirty="0" smtClean="0">
                <a:latin typeface="Calibri" pitchFamily="34" charset="0"/>
              </a:rPr>
              <a:t>энергетики. </a:t>
            </a:r>
          </a:p>
          <a:p>
            <a:r>
              <a:rPr lang="ru-RU" b="1" dirty="0" smtClean="0">
                <a:latin typeface="Calibri" pitchFamily="34" charset="0"/>
              </a:rPr>
              <a:t>13.Разработана </a:t>
            </a:r>
            <a:r>
              <a:rPr lang="ru-RU" b="1" dirty="0" smtClean="0">
                <a:latin typeface="Calibri" pitchFamily="34" charset="0"/>
              </a:rPr>
              <a:t>совместно с </a:t>
            </a:r>
            <a:r>
              <a:rPr lang="ru-RU" b="1" dirty="0" err="1" smtClean="0">
                <a:latin typeface="Calibri" pitchFamily="34" charset="0"/>
              </a:rPr>
              <a:t>РоАЭС</a:t>
            </a:r>
            <a:r>
              <a:rPr lang="ru-RU" b="1" dirty="0" smtClean="0">
                <a:latin typeface="Calibri" pitchFamily="34" charset="0"/>
              </a:rPr>
              <a:t> и апробирована инновационная </a:t>
            </a:r>
            <a:r>
              <a:rPr lang="ru-RU" b="1" dirty="0" smtClean="0">
                <a:latin typeface="Calibri" pitchFamily="34" charset="0"/>
              </a:rPr>
              <a:t>модель опережающей </a:t>
            </a:r>
            <a:r>
              <a:rPr lang="ru-RU" b="1" dirty="0" smtClean="0">
                <a:latin typeface="Calibri" pitchFamily="34" charset="0"/>
              </a:rPr>
              <a:t>подготовки кадров для </a:t>
            </a:r>
            <a:r>
              <a:rPr lang="ru-RU" b="1" dirty="0" smtClean="0">
                <a:latin typeface="Calibri" pitchFamily="34" charset="0"/>
              </a:rPr>
              <a:t>атомной отрасли, </a:t>
            </a:r>
            <a:r>
              <a:rPr lang="ru-RU" b="1" dirty="0" smtClean="0">
                <a:latin typeface="Calibri" pitchFamily="34" charset="0"/>
              </a:rPr>
              <a:t>позволяющая повысить качество и сократить период адаптации и трудоустройства выпускников на АЭС.</a:t>
            </a:r>
            <a:endParaRPr lang="ru-RU" b="1" dirty="0">
              <a:latin typeface="Calibri" pitchFamily="34" charset="0"/>
            </a:endParaRPr>
          </a:p>
        </p:txBody>
      </p:sp>
      <p:pic>
        <p:nvPicPr>
          <p:cNvPr id="7" name="Picture 2" descr="C:\Documents and Settings\оператор\Рабочий стол\DSC049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422129"/>
            <a:ext cx="2088232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" name="Содержимое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7231" y="3414117"/>
            <a:ext cx="2088232" cy="1221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C:\Documents and Settings\оператор\Рабочий стол\8V6A209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463" y="3414117"/>
            <a:ext cx="2232248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147" y="3404517"/>
            <a:ext cx="1757337" cy="123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4282" y="1357298"/>
            <a:ext cx="8786874" cy="1715664"/>
          </a:xfrm>
          <a:ln w="28575">
            <a:solidFill>
              <a:schemeClr val="tx1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dirty="0" smtClean="0"/>
              <a:t>Традиционная модель, 5 лет обучения: 5курс, квалификация - инженер</a:t>
            </a:r>
            <a:endParaRPr lang="ru-RU" sz="20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136074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Организация учебного </a:t>
            </a:r>
            <a:r>
              <a:rPr lang="ru-RU" sz="2800" b="1" dirty="0"/>
              <a:t>процесса </a:t>
            </a:r>
            <a:r>
              <a:rPr lang="ru-RU" sz="2800" b="1" dirty="0" smtClean="0"/>
              <a:t>подготовки </a:t>
            </a:r>
            <a:r>
              <a:rPr lang="ru-RU" sz="2800" b="1" dirty="0"/>
              <a:t>специалистов для </a:t>
            </a:r>
            <a:r>
              <a:rPr lang="ru-RU" sz="2800" b="1" dirty="0" err="1"/>
              <a:t>РоАЭС</a:t>
            </a:r>
            <a:r>
              <a:rPr lang="ru-RU" sz="2800" b="1" dirty="0"/>
              <a:t> в 2014г.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>(</a:t>
            </a:r>
            <a:r>
              <a:rPr lang="ru-RU" sz="2800" b="1" dirty="0" smtClean="0"/>
              <a:t>2013-2014 учебный год)</a:t>
            </a:r>
            <a:endParaRPr lang="ru-RU" sz="28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2001" y="2005110"/>
            <a:ext cx="3395367" cy="9993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Теоретическое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Обучение с 01.09.2013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21643" y="2027641"/>
            <a:ext cx="1184318" cy="99930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78911" y="2005111"/>
            <a:ext cx="1728192" cy="9993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64288" y="2027641"/>
            <a:ext cx="1812652" cy="99930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28596" y="3240945"/>
            <a:ext cx="8215370" cy="8309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Инновационная модель, 5 лет обучения, </a:t>
            </a:r>
          </a:p>
          <a:p>
            <a:pPr algn="ctr"/>
            <a:r>
              <a:rPr lang="ru-RU" sz="2400" b="1" dirty="0" smtClean="0"/>
              <a:t>квалификация - инженер 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29745" y="4068841"/>
            <a:ext cx="5147196" cy="95302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3975522" y="2265685"/>
            <a:ext cx="1148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Практика,</a:t>
            </a:r>
          </a:p>
          <a:p>
            <a:r>
              <a:rPr lang="ru-RU" sz="1400" dirty="0" err="1" smtClean="0"/>
              <a:t>госэкзамен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314915" y="2221704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Дипломное проектирование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164290" y="2046004"/>
            <a:ext cx="1812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Оформление документов для трудоустройства на </a:t>
            </a:r>
            <a:r>
              <a:rPr lang="ru-RU" sz="1200" b="1" dirty="0" err="1" smtClean="0"/>
              <a:t>РоАЭС</a:t>
            </a:r>
            <a:r>
              <a:rPr lang="ru-RU" sz="1200" b="1" dirty="0" smtClean="0"/>
              <a:t> с 06.07.2014</a:t>
            </a:r>
            <a:endParaRPr lang="ru-RU" sz="1200" b="1" dirty="0"/>
          </a:p>
        </p:txBody>
      </p:sp>
      <p:sp>
        <p:nvSpPr>
          <p:cNvPr id="20" name="Стрелка вправо 19"/>
          <p:cNvSpPr/>
          <p:nvPr/>
        </p:nvSpPr>
        <p:spPr>
          <a:xfrm>
            <a:off x="3683969" y="2338532"/>
            <a:ext cx="291553" cy="332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5132622" y="2347895"/>
            <a:ext cx="167827" cy="244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7007103" y="2393073"/>
            <a:ext cx="157185" cy="2233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3648329" y="4432877"/>
            <a:ext cx="181416" cy="287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857620" y="4375535"/>
            <a:ext cx="5000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       </a:t>
            </a:r>
            <a:r>
              <a:rPr lang="ru-RU" b="1" dirty="0" smtClean="0"/>
              <a:t>Трудоустройство на </a:t>
            </a:r>
            <a:r>
              <a:rPr lang="ru-RU" b="1" dirty="0" err="1" smtClean="0"/>
              <a:t>РоАЭС</a:t>
            </a:r>
            <a:r>
              <a:rPr lang="ru-RU" b="1" dirty="0" smtClean="0"/>
              <a:t>  с </a:t>
            </a:r>
            <a:r>
              <a:rPr lang="ru-RU" sz="2000" b="1" dirty="0" smtClean="0"/>
              <a:t>02.02.2014</a:t>
            </a:r>
            <a:endParaRPr lang="ru-RU" sz="2000" b="1" dirty="0"/>
          </a:p>
        </p:txBody>
      </p:sp>
      <p:sp>
        <p:nvSpPr>
          <p:cNvPr id="27" name="Стрелка углом вверх 26"/>
          <p:cNvSpPr/>
          <p:nvPr/>
        </p:nvSpPr>
        <p:spPr>
          <a:xfrm>
            <a:off x="293036" y="4990484"/>
            <a:ext cx="5850599" cy="628625"/>
          </a:xfrm>
          <a:prstGeom prst="bentUpArrow">
            <a:avLst>
              <a:gd name="adj1" fmla="val 50000"/>
              <a:gd name="adj2" fmla="val 34303"/>
              <a:gd name="adj3" fmla="val 233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Работа по программам подготовки персонала  для АЭС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8" name="Стрелка углом вверх 27"/>
          <p:cNvSpPr/>
          <p:nvPr/>
        </p:nvSpPr>
        <p:spPr>
          <a:xfrm>
            <a:off x="293038" y="4986405"/>
            <a:ext cx="7375305" cy="1173643"/>
          </a:xfrm>
          <a:prstGeom prst="bentUpArrow">
            <a:avLst>
              <a:gd name="adj1" fmla="val 23837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Практика,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спецдисциплины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госэкзамен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дипломный проект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Стрелка углом вверх 28"/>
          <p:cNvSpPr/>
          <p:nvPr/>
        </p:nvSpPr>
        <p:spPr>
          <a:xfrm>
            <a:off x="293037" y="5021867"/>
            <a:ext cx="8652149" cy="1719502"/>
          </a:xfrm>
          <a:prstGeom prst="bentUpArrow">
            <a:avLst>
              <a:gd name="adj1" fmla="val 18650"/>
              <a:gd name="adj2" fmla="val 24492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Подготовка и сдача  экзаменов  по должности  и по основам безопасности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7" y="4131280"/>
            <a:ext cx="3408363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Номер слайда 22"/>
          <p:cNvSpPr>
            <a:spLocks noGrp="1"/>
          </p:cNvSpPr>
          <p:nvPr>
            <p:ph type="sldNum" sz="quarter" idx="4294967295"/>
          </p:nvPr>
        </p:nvSpPr>
        <p:spPr>
          <a:xfrm>
            <a:off x="8715404" y="6492875"/>
            <a:ext cx="428596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z="1400" b="1" smtClean="0"/>
              <a:pPr/>
              <a:t>16</a:t>
            </a:fld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23040739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4282" y="1556792"/>
            <a:ext cx="8715436" cy="1800770"/>
          </a:xfrm>
          <a:ln w="28575">
            <a:solidFill>
              <a:schemeClr val="tx1"/>
            </a:solidFill>
          </a:ln>
        </p:spPr>
        <p:txBody>
          <a:bodyPr/>
          <a:lstStyle/>
          <a:p>
            <a:pPr marL="0" lvl="0" indent="0">
              <a:buClr>
                <a:srgbClr val="31B6FD"/>
              </a:buClr>
              <a:buNone/>
            </a:pPr>
            <a:r>
              <a:rPr lang="ru-RU" sz="2000" b="1" dirty="0">
                <a:solidFill>
                  <a:srgbClr val="073E87"/>
                </a:solidFill>
              </a:rPr>
              <a:t>Традиционная </a:t>
            </a:r>
            <a:r>
              <a:rPr lang="ru-RU" sz="2000" b="1" dirty="0" smtClean="0">
                <a:solidFill>
                  <a:srgbClr val="073E87"/>
                </a:solidFill>
              </a:rPr>
              <a:t>модель - 5,5 </a:t>
            </a:r>
            <a:r>
              <a:rPr lang="ru-RU" sz="2000" b="1" dirty="0">
                <a:solidFill>
                  <a:srgbClr val="073E87"/>
                </a:solidFill>
              </a:rPr>
              <a:t>лет обучения: </a:t>
            </a:r>
            <a:r>
              <a:rPr lang="ru-RU" sz="2000" b="1" dirty="0" smtClean="0">
                <a:solidFill>
                  <a:srgbClr val="073E87"/>
                </a:solidFill>
              </a:rPr>
              <a:t>6 курс</a:t>
            </a:r>
            <a:r>
              <a:rPr lang="ru-RU" sz="2000" b="1" dirty="0">
                <a:solidFill>
                  <a:srgbClr val="073E87"/>
                </a:solidFill>
              </a:rPr>
              <a:t>, квалификация - инженер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0"/>
            <a:ext cx="7797552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/>
              <a:t>Организация учебного процесса подготовки специалистов для </a:t>
            </a:r>
            <a:r>
              <a:rPr lang="ru-RU" sz="2800" b="1" dirty="0" err="1"/>
              <a:t>РоАЭС</a:t>
            </a:r>
            <a:r>
              <a:rPr lang="ru-RU" sz="2800" b="1" dirty="0"/>
              <a:t> в </a:t>
            </a:r>
            <a:r>
              <a:rPr lang="ru-RU" sz="2800" b="1" dirty="0" smtClean="0"/>
              <a:t>2015г</a:t>
            </a:r>
            <a:r>
              <a:rPr lang="ru-RU" sz="2800" b="1" dirty="0"/>
              <a:t>.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(2014-2015 учебный год)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2204864"/>
            <a:ext cx="1584176" cy="108012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23728" y="2194198"/>
            <a:ext cx="1944216" cy="10801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55976" y="2204864"/>
            <a:ext cx="4536504" cy="10801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Оформление документов для трудоустройства на </a:t>
            </a:r>
            <a:r>
              <a:rPr lang="ru-RU" sz="1400" b="1" dirty="0" err="1" smtClean="0">
                <a:solidFill>
                  <a:prstClr val="black"/>
                </a:solidFill>
              </a:rPr>
              <a:t>РоАЭС</a:t>
            </a:r>
            <a:r>
              <a:rPr lang="ru-RU" sz="1400" b="1" dirty="0" smtClean="0">
                <a:solidFill>
                  <a:prstClr val="black"/>
                </a:solidFill>
              </a:rPr>
              <a:t>  с </a:t>
            </a:r>
            <a:r>
              <a:rPr lang="ru-RU" sz="2000" b="1" dirty="0" smtClean="0">
                <a:solidFill>
                  <a:prstClr val="black"/>
                </a:solidFill>
              </a:rPr>
              <a:t>02.03.2015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3357562"/>
            <a:ext cx="8784976" cy="830997"/>
          </a:xfrm>
          <a:prstGeom prst="rect">
            <a:avLst/>
          </a:prstGeom>
          <a:ln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 prst="riblet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buClr>
                <a:srgbClr val="31B6FD"/>
              </a:buClr>
              <a:buSzPct val="100000"/>
            </a:pPr>
            <a:r>
              <a:rPr lang="ru-RU" sz="2400" b="1" dirty="0" smtClean="0">
                <a:solidFill>
                  <a:schemeClr val="bg1"/>
                </a:solidFill>
              </a:rPr>
              <a:t>Инновационная   </a:t>
            </a:r>
            <a:r>
              <a:rPr lang="ru-RU" sz="2400" b="1" dirty="0">
                <a:solidFill>
                  <a:schemeClr val="bg1"/>
                </a:solidFill>
              </a:rPr>
              <a:t>модель - 5,5 лет обучения: 6 курс,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lvl="0" algn="ctr">
              <a:buClr>
                <a:srgbClr val="31B6FD"/>
              </a:buClr>
              <a:buSzPct val="100000"/>
            </a:pPr>
            <a:r>
              <a:rPr lang="ru-RU" sz="2400" b="1" dirty="0" smtClean="0">
                <a:solidFill>
                  <a:schemeClr val="bg1"/>
                </a:solidFill>
              </a:rPr>
              <a:t>квалификация </a:t>
            </a:r>
            <a:r>
              <a:rPr lang="ru-RU" sz="2400" b="1" dirty="0">
                <a:solidFill>
                  <a:schemeClr val="bg1"/>
                </a:solidFill>
              </a:rPr>
              <a:t>- инженер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2222" y="4143380"/>
            <a:ext cx="8660257" cy="7143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prstClr val="black"/>
                </a:solidFill>
              </a:rPr>
              <a:t>Трудоустройство на </a:t>
            </a:r>
            <a:r>
              <a:rPr lang="ru-RU" b="1" dirty="0" err="1">
                <a:solidFill>
                  <a:prstClr val="black"/>
                </a:solidFill>
              </a:rPr>
              <a:t>РоАЭС</a:t>
            </a:r>
            <a:r>
              <a:rPr lang="ru-RU" b="1" dirty="0">
                <a:solidFill>
                  <a:prstClr val="black"/>
                </a:solidFill>
              </a:rPr>
              <a:t>  с </a:t>
            </a:r>
            <a:r>
              <a:rPr lang="ru-RU" sz="2400" b="1" dirty="0">
                <a:solidFill>
                  <a:prstClr val="black"/>
                </a:solidFill>
              </a:rPr>
              <a:t>06.06.2014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2483314"/>
            <a:ext cx="1222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Практика,</a:t>
            </a:r>
          </a:p>
          <a:p>
            <a:r>
              <a:rPr lang="ru-RU" sz="1400" b="1" dirty="0" err="1" smtClean="0"/>
              <a:t>госэкзамен</a:t>
            </a:r>
            <a:endParaRPr lang="ru-RU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67744" y="2483314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Дипломное проектирование</a:t>
            </a:r>
            <a:endParaRPr lang="ru-RU" sz="1400" b="1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1843733" y="2632054"/>
            <a:ext cx="279995" cy="2928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4090045" y="2638914"/>
            <a:ext cx="265931" cy="286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углом вверх 12"/>
          <p:cNvSpPr/>
          <p:nvPr/>
        </p:nvSpPr>
        <p:spPr>
          <a:xfrm>
            <a:off x="323528" y="4869160"/>
            <a:ext cx="4682540" cy="785818"/>
          </a:xfrm>
          <a:prstGeom prst="bentUpArrow">
            <a:avLst>
              <a:gd name="adj1" fmla="val 33928"/>
              <a:gd name="adj2" fmla="val 33687"/>
              <a:gd name="adj3" fmla="val 221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Работа по программам подготовки персонала  для АЭС</a:t>
            </a:r>
          </a:p>
        </p:txBody>
      </p:sp>
      <p:sp>
        <p:nvSpPr>
          <p:cNvPr id="14" name="Стрелка углом вверх 13"/>
          <p:cNvSpPr/>
          <p:nvPr/>
        </p:nvSpPr>
        <p:spPr>
          <a:xfrm>
            <a:off x="285721" y="4857760"/>
            <a:ext cx="6000792" cy="1285884"/>
          </a:xfrm>
          <a:prstGeom prst="bentUpArrow">
            <a:avLst>
              <a:gd name="adj1" fmla="val 25000"/>
              <a:gd name="adj2" fmla="val 21927"/>
              <a:gd name="adj3" fmla="val 179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Практика, </a:t>
            </a:r>
            <a:r>
              <a:rPr lang="ru-RU" sz="1400" b="1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спецдисциплины</a:t>
            </a:r>
            <a:r>
              <a:rPr lang="ru-RU" sz="14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,  </a:t>
            </a:r>
            <a:r>
              <a:rPr lang="ru-RU" sz="1400" b="1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госэкзамен</a:t>
            </a:r>
            <a:r>
              <a:rPr lang="ru-RU" sz="14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, дипломный проект</a:t>
            </a:r>
          </a:p>
        </p:txBody>
      </p:sp>
      <p:sp>
        <p:nvSpPr>
          <p:cNvPr id="15" name="Стрелка углом вверх 14"/>
          <p:cNvSpPr/>
          <p:nvPr/>
        </p:nvSpPr>
        <p:spPr>
          <a:xfrm>
            <a:off x="251198" y="4844080"/>
            <a:ext cx="7321197" cy="1728192"/>
          </a:xfrm>
          <a:prstGeom prst="bentUpArrow">
            <a:avLst>
              <a:gd name="adj1" fmla="val 15255"/>
              <a:gd name="adj2" fmla="val 14541"/>
              <a:gd name="adj3" fmla="val 17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Подготовка и сдача  экзаменов  по должности  и по основам безопасности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4294967295"/>
          </p:nvPr>
        </p:nvSpPr>
        <p:spPr>
          <a:xfrm>
            <a:off x="8715404" y="6492875"/>
            <a:ext cx="428596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z="1400" b="1" smtClean="0"/>
              <a:pPr/>
              <a:t>17</a:t>
            </a:fld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79471673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2844" y="1484784"/>
            <a:ext cx="8858313" cy="1587026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sz="2000" b="1" dirty="0" smtClean="0"/>
              <a:t>Традиционная модель, 4 года обучения: 4 курс, квалификация  - бакалавр</a:t>
            </a:r>
            <a:endParaRPr lang="ru-RU" sz="20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500" b="1" dirty="0"/>
              <a:t>Организация учебного процесса подготовки </a:t>
            </a:r>
            <a:r>
              <a:rPr lang="ru-RU" sz="2500" b="1" dirty="0" smtClean="0"/>
              <a:t>бакалавров </a:t>
            </a:r>
            <a:r>
              <a:rPr lang="ru-RU" sz="2500" b="1" dirty="0"/>
              <a:t>для </a:t>
            </a:r>
            <a:r>
              <a:rPr lang="ru-RU" sz="2500" b="1" dirty="0" err="1"/>
              <a:t>РоАЭС</a:t>
            </a:r>
            <a:r>
              <a:rPr lang="ru-RU" sz="2500" b="1" dirty="0"/>
              <a:t> в 2015г. </a:t>
            </a:r>
            <a:br>
              <a:rPr lang="ru-RU" sz="2500" b="1" dirty="0"/>
            </a:br>
            <a:r>
              <a:rPr lang="ru-RU" sz="2500" b="1" dirty="0"/>
              <a:t>(2014-2015 учебный год)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5517" y="2202024"/>
            <a:ext cx="4284475" cy="8423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Теоретическое обучение  с 01.09.2014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44008" y="2202024"/>
            <a:ext cx="1138808" cy="84239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П</a:t>
            </a:r>
            <a:r>
              <a:rPr lang="ru-RU" sz="1400" dirty="0" smtClean="0"/>
              <a:t>рактика</a:t>
            </a:r>
            <a:endParaRPr lang="ru-RU" sz="1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940152" y="2202024"/>
            <a:ext cx="1224136" cy="8423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Дипломное проектирование</a:t>
            </a:r>
            <a:endParaRPr lang="ru-RU" sz="1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308303" y="2202024"/>
            <a:ext cx="1665387" cy="84239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Оформление документов для трудоустройства на </a:t>
            </a:r>
            <a:r>
              <a:rPr lang="ru-RU" sz="1400" dirty="0" err="1" smtClean="0"/>
              <a:t>РоАЭС</a:t>
            </a:r>
            <a:endParaRPr lang="ru-RU" sz="1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5517" y="3933056"/>
            <a:ext cx="2916323" cy="8938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solidFill>
                  <a:prstClr val="black"/>
                </a:solidFill>
              </a:rPr>
              <a:t>Теоретическое обучение  с 01.09.2014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8715" y="3098069"/>
            <a:ext cx="8784976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Инновационная  модель, 4 года обучения: 4курс, </a:t>
            </a:r>
          </a:p>
          <a:p>
            <a:pPr algn="ctr"/>
            <a:r>
              <a:rPr lang="ru-RU" sz="2400" b="1" dirty="0" smtClean="0"/>
              <a:t>квалификация  бакалавр-инженер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47864" y="3933056"/>
            <a:ext cx="5544616" cy="89381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Трудоустройство на </a:t>
            </a:r>
            <a:r>
              <a:rPr lang="ru-RU" b="1" dirty="0" err="1">
                <a:solidFill>
                  <a:prstClr val="black"/>
                </a:solidFill>
              </a:rPr>
              <a:t>РоАЭС</a:t>
            </a:r>
            <a:r>
              <a:rPr lang="ru-RU" b="1" dirty="0">
                <a:solidFill>
                  <a:prstClr val="black"/>
                </a:solidFill>
              </a:rPr>
              <a:t>  с </a:t>
            </a:r>
            <a:r>
              <a:rPr lang="ru-RU" b="1" dirty="0" smtClean="0">
                <a:solidFill>
                  <a:prstClr val="black"/>
                </a:solidFill>
              </a:rPr>
              <a:t>01.02.2015</a:t>
            </a:r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4499992" y="2492897"/>
            <a:ext cx="144016" cy="218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782816" y="2492897"/>
            <a:ext cx="15733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7164288" y="2492898"/>
            <a:ext cx="144015" cy="218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3131840" y="4221088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углом вверх 16"/>
          <p:cNvSpPr/>
          <p:nvPr/>
        </p:nvSpPr>
        <p:spPr>
          <a:xfrm>
            <a:off x="215517" y="4725144"/>
            <a:ext cx="4644516" cy="698934"/>
          </a:xfrm>
          <a:prstGeom prst="bentUpArrow">
            <a:avLst>
              <a:gd name="adj1" fmla="val 40177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Работа по программам подготовки персонала  для АЭС</a:t>
            </a:r>
          </a:p>
        </p:txBody>
      </p:sp>
      <p:sp>
        <p:nvSpPr>
          <p:cNvPr id="18" name="Стрелка углом вверх 17"/>
          <p:cNvSpPr/>
          <p:nvPr/>
        </p:nvSpPr>
        <p:spPr>
          <a:xfrm>
            <a:off x="215516" y="4826868"/>
            <a:ext cx="6192688" cy="1194420"/>
          </a:xfrm>
          <a:prstGeom prst="bentUpArrow">
            <a:avLst>
              <a:gd name="adj1" fmla="val 21810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Практика, </a:t>
            </a:r>
            <a:r>
              <a:rPr lang="ru-RU" sz="1400" b="1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спецдисциплины</a:t>
            </a:r>
            <a:r>
              <a:rPr lang="ru-RU" sz="14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,  </a:t>
            </a:r>
            <a:r>
              <a:rPr lang="ru-RU" sz="1400" b="1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госэкзамен</a:t>
            </a:r>
            <a:r>
              <a:rPr lang="ru-RU" sz="14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, дипломный проект</a:t>
            </a:r>
          </a:p>
        </p:txBody>
      </p:sp>
      <p:sp>
        <p:nvSpPr>
          <p:cNvPr id="19" name="Стрелка углом вверх 18"/>
          <p:cNvSpPr/>
          <p:nvPr/>
        </p:nvSpPr>
        <p:spPr>
          <a:xfrm>
            <a:off x="215516" y="4839418"/>
            <a:ext cx="8568952" cy="1685925"/>
          </a:xfrm>
          <a:prstGeom prst="bentUpArrow">
            <a:avLst>
              <a:gd name="adj1" fmla="val 16741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Подготовка и сдача  экзаменов  по должности  и по основам безопасности</a:t>
            </a: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4294967295"/>
          </p:nvPr>
        </p:nvSpPr>
        <p:spPr>
          <a:xfrm>
            <a:off x="8715404" y="6492875"/>
            <a:ext cx="428596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z="1400" b="1" smtClean="0"/>
              <a:pPr/>
              <a:t>18</a:t>
            </a:fld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40092626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683568" y="1125216"/>
          <a:ext cx="8208912" cy="4896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44624"/>
            <a:ext cx="9144000" cy="523220"/>
          </a:xfrm>
          <a:prstGeom prst="rect">
            <a:avLst/>
          </a:prstGeom>
          <a:noFill/>
          <a:effectLst>
            <a:outerShdw dist="38100" dir="1800000" algn="ctr" rotWithShape="0">
              <a:schemeClr val="bg2"/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Модель подготовки специалистов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24128" y="3933056"/>
            <a:ext cx="30243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Font typeface="Arial" pitchFamily="34" charset="0"/>
              <a:buChar char="•"/>
            </a:pPr>
            <a:r>
              <a:rPr lang="ru-RU" sz="1400" dirty="0" smtClean="0"/>
              <a:t> Привлечение молодых специалистов через бренд работодателя </a:t>
            </a:r>
          </a:p>
          <a:p>
            <a:pPr lvl="0" algn="r">
              <a:buFont typeface="Arial" pitchFamily="34" charset="0"/>
              <a:buChar char="•"/>
            </a:pPr>
            <a:r>
              <a:rPr lang="ru-RU" sz="1400" dirty="0" smtClean="0"/>
              <a:t> Единая отраслевая методология  сбора потребности, отбора и оценки молодых специалистов</a:t>
            </a:r>
          </a:p>
          <a:p>
            <a:pPr lvl="0" algn="r">
              <a:buFont typeface="Arial" pitchFamily="34" charset="0"/>
              <a:buChar char="•"/>
            </a:pPr>
            <a:r>
              <a:rPr lang="ru-RU" sz="1400" dirty="0" smtClean="0"/>
              <a:t> Программы развития, включая кадровый резерв и наставничество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3666540"/>
            <a:ext cx="316835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1400" dirty="0" smtClean="0"/>
              <a:t> Мотивация на работу в </a:t>
            </a:r>
          </a:p>
          <a:p>
            <a:pPr lvl="0"/>
            <a:r>
              <a:rPr lang="ru-RU" sz="1400" dirty="0" smtClean="0"/>
              <a:t>отрасли (дивизионе) </a:t>
            </a:r>
          </a:p>
          <a:p>
            <a:pPr lvl="0">
              <a:buFont typeface="Arial" pitchFamily="34" charset="0"/>
              <a:buChar char="•"/>
            </a:pPr>
            <a:r>
              <a:rPr lang="ru-RU" sz="1400" dirty="0" smtClean="0"/>
              <a:t>Высокая академическая успеваемость</a:t>
            </a:r>
          </a:p>
          <a:p>
            <a:pPr lvl="0">
              <a:buFont typeface="Arial" pitchFamily="34" charset="0"/>
              <a:buChar char="•"/>
            </a:pPr>
            <a:r>
              <a:rPr lang="ru-RU" sz="1400" dirty="0" smtClean="0"/>
              <a:t> Прохождение практики после 3,4, 5 курсов</a:t>
            </a:r>
          </a:p>
          <a:p>
            <a:pPr lvl="0">
              <a:buFont typeface="Arial" pitchFamily="34" charset="0"/>
              <a:buChar char="•"/>
            </a:pPr>
            <a:r>
              <a:rPr lang="ru-RU" sz="1400" dirty="0" smtClean="0"/>
              <a:t> Развитие требуемых профессиональных компетенций для получения допуска к самостоятельной работе</a:t>
            </a:r>
          </a:p>
          <a:p>
            <a:pPr lvl="0">
              <a:buFont typeface="Arial" pitchFamily="34" charset="0"/>
              <a:buChar char="•"/>
            </a:pPr>
            <a:r>
              <a:rPr lang="ru-RU" sz="1400" dirty="0" smtClean="0"/>
              <a:t> Тестирование, процедуры отбора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92080" y="786220"/>
            <a:ext cx="345638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Font typeface="Arial" pitchFamily="34" charset="0"/>
              <a:buChar char="•"/>
            </a:pPr>
            <a:r>
              <a:rPr lang="ru-RU" sz="1400" dirty="0" smtClean="0"/>
              <a:t> Формирование потребности</a:t>
            </a:r>
          </a:p>
          <a:p>
            <a:pPr lvl="0" algn="r">
              <a:buFont typeface="Arial" pitchFamily="34" charset="0"/>
              <a:buChar char="•"/>
            </a:pPr>
            <a:r>
              <a:rPr lang="ru-RU" sz="1400" dirty="0" smtClean="0"/>
              <a:t> Привлечение молодых специалистов </a:t>
            </a:r>
          </a:p>
          <a:p>
            <a:pPr lvl="0" algn="r">
              <a:buFont typeface="Arial" pitchFamily="34" charset="0"/>
              <a:buChar char="•"/>
            </a:pPr>
            <a:r>
              <a:rPr lang="ru-RU" sz="1400" dirty="0" smtClean="0"/>
              <a:t>Развитие профессиональных навыков со студенческой скамьи для более раннего допуска к самостоятельной работе</a:t>
            </a:r>
          </a:p>
          <a:p>
            <a:pPr lvl="0" algn="r">
              <a:buFont typeface="Arial" pitchFamily="34" charset="0"/>
              <a:buChar char="•"/>
            </a:pPr>
            <a:r>
              <a:rPr lang="ru-RU" sz="1400" dirty="0" smtClean="0"/>
              <a:t> Тестирование</a:t>
            </a:r>
          </a:p>
          <a:p>
            <a:pPr lvl="0" algn="r">
              <a:buFont typeface="Arial" pitchFamily="34" charset="0"/>
              <a:buChar char="•"/>
            </a:pPr>
            <a:r>
              <a:rPr lang="ru-RU" sz="1400" dirty="0" smtClean="0"/>
              <a:t>  Проведение проверочных </a:t>
            </a:r>
          </a:p>
          <a:p>
            <a:pPr lvl="0" algn="r"/>
            <a:r>
              <a:rPr lang="ru-RU" sz="1400" dirty="0" smtClean="0"/>
              <a:t>мероприятий</a:t>
            </a:r>
          </a:p>
          <a:p>
            <a:pPr lvl="0" algn="r">
              <a:buFont typeface="Arial" pitchFamily="34" charset="0"/>
              <a:buChar char="•"/>
            </a:pPr>
            <a:r>
              <a:rPr lang="ru-RU" sz="1400" dirty="0" smtClean="0"/>
              <a:t> Адаптация студентов</a:t>
            </a:r>
          </a:p>
          <a:p>
            <a:pPr lvl="0" algn="r">
              <a:buFont typeface="Arial" pitchFamily="34" charset="0"/>
              <a:buChar char="•"/>
            </a:pPr>
            <a:r>
              <a:rPr lang="ru-RU" sz="1400" dirty="0" smtClean="0"/>
              <a:t> Наставничество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836712"/>
            <a:ext cx="38164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1400" dirty="0" smtClean="0"/>
              <a:t> Набор студентов в соответствии с потребностями  АЭС</a:t>
            </a:r>
          </a:p>
          <a:p>
            <a:pPr lvl="0">
              <a:buFont typeface="Arial" pitchFamily="34" charset="0"/>
              <a:buChar char="•"/>
            </a:pPr>
            <a:r>
              <a:rPr lang="ru-RU" sz="1400" dirty="0" smtClean="0"/>
              <a:t> Подготовка по ключевым специальностям</a:t>
            </a:r>
          </a:p>
          <a:p>
            <a:pPr lvl="0">
              <a:buFont typeface="Arial" pitchFamily="34" charset="0"/>
              <a:buChar char="•"/>
            </a:pPr>
            <a:r>
              <a:rPr lang="ru-RU" sz="1400" dirty="0" smtClean="0"/>
              <a:t> Включение в учебный план программы подготовки на должность</a:t>
            </a:r>
          </a:p>
          <a:p>
            <a:pPr lvl="0">
              <a:buFont typeface="Arial" pitchFamily="34" charset="0"/>
              <a:buChar char="•"/>
            </a:pPr>
            <a:r>
              <a:rPr lang="ru-RU" sz="1400" dirty="0" smtClean="0"/>
              <a:t> Профориентация, </a:t>
            </a:r>
          </a:p>
          <a:p>
            <a:pPr lvl="0"/>
            <a:r>
              <a:rPr lang="ru-RU" sz="1400" dirty="0" smtClean="0"/>
              <a:t>практико-ориентированное </a:t>
            </a:r>
          </a:p>
          <a:p>
            <a:pPr lvl="0"/>
            <a:r>
              <a:rPr lang="ru-RU" sz="1400" dirty="0" smtClean="0"/>
              <a:t>обучение</a:t>
            </a:r>
          </a:p>
          <a:p>
            <a:pPr lvl="0">
              <a:buFont typeface="Arial" pitchFamily="34" charset="0"/>
              <a:buChar char="•"/>
            </a:pPr>
            <a:r>
              <a:rPr lang="ru-RU" sz="1400" dirty="0" smtClean="0"/>
              <a:t> Договора с АЭС о </a:t>
            </a:r>
          </a:p>
          <a:p>
            <a:pPr lvl="0"/>
            <a:r>
              <a:rPr lang="ru-RU" sz="1400" dirty="0" smtClean="0"/>
              <a:t>прохождении  практик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532440" y="6453336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17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Заголовок 1"/>
          <p:cNvSpPr>
            <a:spLocks noGrp="1"/>
          </p:cNvSpPr>
          <p:nvPr>
            <p:ph type="title"/>
          </p:nvPr>
        </p:nvSpPr>
        <p:spPr>
          <a:xfrm>
            <a:off x="179388" y="77788"/>
            <a:ext cx="8785225" cy="903287"/>
          </a:xfrm>
        </p:spPr>
        <p:txBody>
          <a:bodyPr/>
          <a:lstStyle/>
          <a:p>
            <a:pPr>
              <a:defRPr/>
            </a:pPr>
            <a:r>
              <a:rPr lang="ru-RU" smtClean="0"/>
              <a:t>ВИТИ НИЯУ МИФИ – основные этапы пути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73F1AC-11BC-4104-93F2-BCD3EFF05E77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9318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963738"/>
            <a:ext cx="2743200" cy="2108200"/>
          </a:xfrm>
        </p:spPr>
      </p:pic>
      <p:pic>
        <p:nvPicPr>
          <p:cNvPr id="9318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25" y="2500313"/>
            <a:ext cx="3240088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0" name="TextBox 4"/>
          <p:cNvSpPr txBox="1">
            <a:spLocks noChangeArrowheads="1"/>
          </p:cNvSpPr>
          <p:nvPr/>
        </p:nvSpPr>
        <p:spPr bwMode="auto">
          <a:xfrm>
            <a:off x="2857500" y="2214563"/>
            <a:ext cx="2951163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Начало отсчета – 2010год</a:t>
            </a:r>
            <a:endParaRPr lang="ru-RU" sz="11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3191" name="TextBox 6"/>
          <p:cNvSpPr txBox="1">
            <a:spLocks noChangeArrowheads="1"/>
          </p:cNvSpPr>
          <p:nvPr/>
        </p:nvSpPr>
        <p:spPr bwMode="auto">
          <a:xfrm>
            <a:off x="1285875" y="2143125"/>
            <a:ext cx="142875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1978 – 2009</a:t>
            </a:r>
            <a:endParaRPr lang="ru-RU" sz="11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" name="Picture 5" descr="D:\Фото для стенда ЦОИ\DSC_0198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5840143" y="4491246"/>
            <a:ext cx="3303857" cy="2366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3193" name="TextBox 7"/>
          <p:cNvSpPr txBox="1">
            <a:spLocks noChangeArrowheads="1"/>
          </p:cNvSpPr>
          <p:nvPr/>
        </p:nvSpPr>
        <p:spPr bwMode="auto">
          <a:xfrm>
            <a:off x="6072188" y="4643438"/>
            <a:ext cx="2690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Мы смотрим в будущее</a:t>
            </a:r>
          </a:p>
        </p:txBody>
      </p:sp>
      <p:sp>
        <p:nvSpPr>
          <p:cNvPr id="77835" name="TextBox 13"/>
          <p:cNvSpPr txBox="1">
            <a:spLocks noChangeArrowheads="1"/>
          </p:cNvSpPr>
          <p:nvPr/>
        </p:nvSpPr>
        <p:spPr bwMode="auto">
          <a:xfrm>
            <a:off x="5929313" y="2143125"/>
            <a:ext cx="3143250" cy="23701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Удовлетворение кадровых потребностей дивизионов ГК «</a:t>
            </a:r>
            <a:r>
              <a:rPr lang="ru-RU" sz="1600" b="1" dirty="0" err="1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Росатом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Электроэнергетический дивизион  -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РоАЭС</a:t>
            </a:r>
            <a:endParaRPr lang="ru-RU" sz="1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Дивизион проектирования, инжиниринга и строительства АЭ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-   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НИАЭП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Дивизион машиностроения</a:t>
            </a:r>
          </a:p>
          <a:p>
            <a:pPr>
              <a:defRPr/>
            </a:pP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АТОММАШ</a:t>
            </a:r>
            <a:endParaRPr lang="ru-RU" sz="1600" b="1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3196" name="TextBox 14"/>
          <p:cNvSpPr txBox="1">
            <a:spLocks noChangeArrowheads="1"/>
          </p:cNvSpPr>
          <p:nvPr/>
        </p:nvSpPr>
        <p:spPr bwMode="auto">
          <a:xfrm>
            <a:off x="0" y="4077072"/>
            <a:ext cx="28003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1978 г. –  в Волгодонске создан филиал НПИ с целью подготовки кадров для Атоммаша.</a:t>
            </a:r>
          </a:p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 1982г. - первый выпуск по специальностям «Технология машиностроения»,  «Производство и монтаж оборудования АЭС». </a:t>
            </a:r>
            <a:endParaRPr lang="ru-RU" sz="1600" b="1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2843213" y="4941888"/>
            <a:ext cx="0" cy="143986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102" name="AutoShape 3"/>
          <p:cNvSpPr>
            <a:spLocks noChangeArrowheads="1"/>
          </p:cNvSpPr>
          <p:nvPr/>
        </p:nvSpPr>
        <p:spPr bwMode="auto">
          <a:xfrm>
            <a:off x="2357438" y="714375"/>
            <a:ext cx="4318000" cy="320675"/>
          </a:xfrm>
          <a:prstGeom prst="roundRect">
            <a:avLst>
              <a:gd name="adj" fmla="val 0"/>
            </a:avLst>
          </a:prstGeom>
          <a:solidFill>
            <a:srgbClr val="95B3D7"/>
          </a:solidFill>
          <a:ln w="9398">
            <a:solidFill>
              <a:srgbClr val="FFFFFF"/>
            </a:solidFill>
            <a:miter lim="800000"/>
            <a:headEnd/>
            <a:tailEnd/>
          </a:ln>
          <a:effectLst>
            <a:outerShdw dist="17819" dir="2700000" algn="ctr" rotWithShape="0">
              <a:srgbClr val="808080"/>
            </a:outerShdw>
          </a:effectLst>
        </p:spPr>
        <p:txBody>
          <a:bodyPr lIns="73080" tIns="36720" rIns="36720" bIns="36720" anchor="ctr"/>
          <a:lstStyle/>
          <a:p>
            <a:pPr algn="ctr" defTabSz="449263"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200" b="1">
                <a:solidFill>
                  <a:srgbClr val="990033"/>
                </a:solidFill>
              </a:rPr>
              <a:t>Миссия 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1071563"/>
            <a:ext cx="9144000" cy="10779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marL="142875" lvl="1" indent="-142875" defTabSz="449263">
              <a:buClr>
                <a:srgbClr val="000000"/>
              </a:buClr>
              <a:buSzPct val="120000"/>
              <a:tabLst>
                <a:tab pos="142875" algn="l"/>
                <a:tab pos="1057275" algn="l"/>
                <a:tab pos="1971675" algn="l"/>
                <a:tab pos="2886075" algn="l"/>
                <a:tab pos="3800475" algn="l"/>
                <a:tab pos="4714875" algn="l"/>
                <a:tab pos="5629275" algn="l"/>
                <a:tab pos="6543675" algn="l"/>
                <a:tab pos="7458075" algn="l"/>
                <a:tab pos="8372475" algn="l"/>
                <a:tab pos="9286875" algn="l"/>
                <a:tab pos="10201275" algn="l"/>
              </a:tabLst>
              <a:defRPr/>
            </a:pPr>
            <a:r>
              <a:rPr lang="ru-RU" sz="1400" b="1" dirty="0">
                <a:solidFill>
                  <a:srgbClr val="C00000"/>
                </a:solidFill>
              </a:rPr>
              <a:t>  </a:t>
            </a:r>
            <a:r>
              <a:rPr lang="ru-RU" sz="1400" dirty="0">
                <a:solidFill>
                  <a:srgbClr val="C00000"/>
                </a:solidFill>
              </a:rPr>
              <a:t>М</a:t>
            </a:r>
            <a:r>
              <a:rPr lang="ru-RU" sz="1400" dirty="0" smtClean="0">
                <a:solidFill>
                  <a:srgbClr val="C00000"/>
                </a:solidFill>
              </a:rPr>
              <a:t>одернизация </a:t>
            </a:r>
            <a:r>
              <a:rPr lang="ru-RU" sz="1400" dirty="0">
                <a:solidFill>
                  <a:srgbClr val="C00000"/>
                </a:solidFill>
              </a:rPr>
              <a:t>образовательного процесса, обеспечивающая совершенствование содержания и структуры подготовки специалистов в соответствии с возросшими потребностями атомной отрасли, обеспечение качественной опережающей подготовки специалистов для предприятий ГК </a:t>
            </a:r>
            <a:r>
              <a:rPr lang="ru-RU" sz="1400" dirty="0" err="1">
                <a:solidFill>
                  <a:srgbClr val="C00000"/>
                </a:solidFill>
              </a:rPr>
              <a:t>Росатом</a:t>
            </a:r>
            <a:r>
              <a:rPr lang="ru-RU" sz="1400" dirty="0">
                <a:solidFill>
                  <a:srgbClr val="C00000"/>
                </a:solidFill>
              </a:rPr>
              <a:t>, минимизация сроков адаптации выпускников вуза на предприятиях </a:t>
            </a:r>
            <a:r>
              <a:rPr lang="ru-RU" sz="1400" dirty="0" smtClean="0">
                <a:solidFill>
                  <a:srgbClr val="C00000"/>
                </a:solidFill>
              </a:rPr>
              <a:t>в рамках многоуровневой </a:t>
            </a:r>
            <a:r>
              <a:rPr lang="ru-RU" sz="1400" dirty="0">
                <a:solidFill>
                  <a:srgbClr val="C00000"/>
                </a:solidFill>
              </a:rPr>
              <a:t>подготовки </a:t>
            </a:r>
            <a:r>
              <a:rPr lang="ru-RU" sz="1400" dirty="0" smtClean="0">
                <a:solidFill>
                  <a:srgbClr val="C00000"/>
                </a:solidFill>
              </a:rPr>
              <a:t>специалистов </a:t>
            </a:r>
            <a:r>
              <a:rPr lang="ru-RU" sz="1400" dirty="0">
                <a:solidFill>
                  <a:srgbClr val="C00000"/>
                </a:solidFill>
              </a:rPr>
              <a:t>и обеспечение интеграции науки, производства и образования</a:t>
            </a:r>
            <a:r>
              <a:rPr lang="ru-RU" sz="1400" dirty="0"/>
              <a:t>.</a:t>
            </a:r>
            <a:endParaRPr lang="en-GB" sz="1400" dirty="0">
              <a:solidFill>
                <a:srgbClr val="000099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6929438" y="2071688"/>
            <a:ext cx="1008062" cy="2159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365104"/>
            <a:ext cx="3024336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771800" y="5301208"/>
            <a:ext cx="3024336" cy="15567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</a:rPr>
              <a:t>Подготовка и переподготовка кадров в сфере современных наукоемких технологий для обеспечения национальных интересов России.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3" y="188640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Разработка  и </a:t>
            </a:r>
            <a:r>
              <a:rPr lang="ru-RU" sz="2400" b="1" dirty="0" smtClean="0">
                <a:solidFill>
                  <a:schemeClr val="bg1"/>
                </a:solidFill>
              </a:rPr>
              <a:t> апробация </a:t>
            </a:r>
            <a:r>
              <a:rPr lang="ru-RU" sz="2400" b="1" dirty="0" smtClean="0">
                <a:solidFill>
                  <a:schemeClr val="bg1"/>
                </a:solidFill>
              </a:rPr>
              <a:t>инновационного проекта подготовки кадров для АЭС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9993" y="1256910"/>
            <a:ext cx="8770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FF0000"/>
                </a:solidFill>
                <a:latin typeface="+mn-lt"/>
              </a:rPr>
              <a:t>Цель проекта: </a:t>
            </a:r>
            <a:r>
              <a:rPr lang="ru-RU" sz="1600" dirty="0" smtClean="0">
                <a:latin typeface="+mn-lt"/>
              </a:rPr>
              <a:t>сокращение </a:t>
            </a:r>
            <a:r>
              <a:rPr lang="ru-RU" sz="1600" dirty="0">
                <a:latin typeface="+mn-lt"/>
              </a:rPr>
              <a:t>периода трудоустройства и адаптации выпускников на предприятиях атомной энергетики за счет переноса контрольных мероприятий и подготовки на конкретную должность на учебный период в ВИТИ НИЯУ МИФИ.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680376767"/>
              </p:ext>
            </p:extLst>
          </p:nvPr>
        </p:nvGraphicFramePr>
        <p:xfrm>
          <a:off x="575557" y="2322026"/>
          <a:ext cx="7992887" cy="4346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596336" y="6493115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18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9993" y="2087907"/>
            <a:ext cx="335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Ожидаемые результаты</a:t>
            </a:r>
            <a:r>
              <a:rPr lang="ru-RU" dirty="0" smtClean="0"/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910384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60648"/>
            <a:ext cx="8856984" cy="461665"/>
          </a:xfrm>
          <a:prstGeom prst="rect">
            <a:avLst/>
          </a:prstGeom>
          <a:noFill/>
          <a:effectLst>
            <a:outerShdw dist="38100" dir="1800000" algn="ctr" rotWithShape="0">
              <a:schemeClr val="bg2"/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Потенциальные риски и их преодоление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4365104"/>
            <a:ext cx="885698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</a:rPr>
              <a:t> Предлагаемая 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модель будет функционировать только при совместных усилиях со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</a:rPr>
              <a:t>стороны ключевых заинтересованных сторон: 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АЭС,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</a:rPr>
              <a:t>вуза, студентов.</a:t>
            </a:r>
          </a:p>
          <a:p>
            <a:pPr lvl="0">
              <a:buFont typeface="Arial" pitchFamily="34" charset="0"/>
              <a:buChar char="•"/>
            </a:pPr>
            <a:r>
              <a:rPr lang="ru-RU" sz="1600" b="1" i="1" u="sng" dirty="0" smtClean="0">
                <a:solidFill>
                  <a:schemeClr val="accent2">
                    <a:lumMod val="50000"/>
                  </a:schemeClr>
                </a:solidFill>
              </a:rPr>
              <a:t>Успешность модели зависит от факторов:</a:t>
            </a:r>
          </a:p>
          <a:p>
            <a:pPr lvl="0">
              <a:buFont typeface="Wingdings" pitchFamily="2" charset="2"/>
              <a:buChar char="ü"/>
            </a:pP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</a:rPr>
              <a:t>Профориентация студентов на 3,4 курсах</a:t>
            </a:r>
          </a:p>
          <a:p>
            <a:pPr lvl="0">
              <a:buFont typeface="Wingdings" pitchFamily="2" charset="2"/>
              <a:buChar char="ü"/>
            </a:pP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</a:rPr>
              <a:t>Прохождение практики после 3,4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</a:rPr>
              <a:t>курсов,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</a:rPr>
              <a:t>а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</a:rPr>
              <a:t>также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</a:rPr>
              <a:t>на 5 курсе</a:t>
            </a:r>
          </a:p>
          <a:p>
            <a:pPr lvl="0">
              <a:buFont typeface="Wingdings" pitchFamily="2" charset="2"/>
              <a:buChar char="ü"/>
            </a:pP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</a:rPr>
              <a:t>Прохождение тестирования ЛПФО до получения диплома</a:t>
            </a:r>
          </a:p>
          <a:p>
            <a:pPr lvl="0">
              <a:buFont typeface="Wingdings" pitchFamily="2" charset="2"/>
              <a:buChar char="ü"/>
            </a:pP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</a:rPr>
              <a:t>Получение формы допуска к государственной тайне после успешного прохождения практики, тестов ЛПФО, перед получением диплома</a:t>
            </a:r>
          </a:p>
          <a:p>
            <a:pPr lvl="0" algn="ctr"/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 algn="ctr"/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041345082"/>
              </p:ext>
            </p:extLst>
          </p:nvPr>
        </p:nvGraphicFramePr>
        <p:xfrm>
          <a:off x="395536" y="1196752"/>
          <a:ext cx="8215338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674397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7788"/>
            <a:ext cx="8856983" cy="903287"/>
          </a:xfrm>
        </p:spPr>
        <p:txBody>
          <a:bodyPr/>
          <a:lstStyle/>
          <a:p>
            <a:pPr algn="ctr">
              <a:lnSpc>
                <a:spcPct val="75000"/>
              </a:lnSpc>
            </a:pPr>
            <a:r>
              <a:rPr lang="ru-RU" sz="2400" dirty="0" smtClean="0">
                <a:solidFill>
                  <a:srgbClr val="30243C"/>
                </a:solidFill>
              </a:rPr>
              <a:t/>
            </a:r>
            <a:br>
              <a:rPr lang="ru-RU" sz="2400" dirty="0" smtClean="0">
                <a:solidFill>
                  <a:srgbClr val="30243C"/>
                </a:solidFill>
              </a:rPr>
            </a:br>
            <a:r>
              <a:rPr lang="ru-RU" sz="2400" dirty="0" smtClean="0"/>
              <a:t>Организация системы непрерывных практик на предприятии, трудоустройство на старших курсах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FBD83-3825-4624-AEA7-6D4388A7B598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51520" y="1268760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itchFamily="34" charset="0"/>
              </a:rPr>
              <a:t>1.Привлечение студентов к профессиональной деятельности, раннее трудоустройство на этапе обучения;</a:t>
            </a:r>
          </a:p>
          <a:p>
            <a:r>
              <a:rPr lang="ru-RU" b="1" dirty="0" smtClean="0">
                <a:latin typeface="Calibri" pitchFamily="34" charset="0"/>
              </a:rPr>
              <a:t> 2. Участие в проекте ГК «</a:t>
            </a:r>
            <a:r>
              <a:rPr lang="ru-RU" b="1" dirty="0" err="1" smtClean="0">
                <a:latin typeface="Calibri" pitchFamily="34" charset="0"/>
              </a:rPr>
              <a:t>Росатом</a:t>
            </a:r>
            <a:r>
              <a:rPr lang="ru-RU" b="1" dirty="0" smtClean="0">
                <a:latin typeface="Calibri" pitchFamily="34" charset="0"/>
              </a:rPr>
              <a:t>» </a:t>
            </a:r>
            <a:r>
              <a:rPr lang="ru-RU" b="1" dirty="0" smtClean="0">
                <a:latin typeface="Calibri" pitchFamily="34" charset="0"/>
              </a:rPr>
              <a:t>- Турнир </a:t>
            </a:r>
            <a:r>
              <a:rPr lang="ru-RU" b="1" dirty="0" smtClean="0">
                <a:latin typeface="Calibri" pitchFamily="34" charset="0"/>
              </a:rPr>
              <a:t>молодых профессионалов «ТЕМП» (команда ВИТИ НИЯУ МИФИ  в 2014г. вышла в полуфинал с проектом «Автоматизация процесса приварки </a:t>
            </a:r>
            <a:r>
              <a:rPr lang="ru-RU" b="1" dirty="0" err="1" smtClean="0">
                <a:latin typeface="Calibri" pitchFamily="34" charset="0"/>
              </a:rPr>
              <a:t>нерадиальных</a:t>
            </a:r>
            <a:r>
              <a:rPr lang="ru-RU" b="1" dirty="0" smtClean="0">
                <a:latin typeface="Calibri" pitchFamily="34" charset="0"/>
              </a:rPr>
              <a:t> патрубков к корпусу парогенераторов для АЭС»);</a:t>
            </a:r>
          </a:p>
          <a:p>
            <a:r>
              <a:rPr lang="ru-RU" b="1" dirty="0" smtClean="0">
                <a:latin typeface="Calibri" pitchFamily="34" charset="0"/>
              </a:rPr>
              <a:t>3. Участие студентов специальности 140709 «Атомные электрические станции и установки»  в планово-предупредительных ремонтах на энергоблоках на первом и втором энергоблоках в период производственной практики; </a:t>
            </a:r>
          </a:p>
          <a:p>
            <a:r>
              <a:rPr lang="ru-RU" b="1" dirty="0" smtClean="0">
                <a:latin typeface="Calibri" pitchFamily="34" charset="0"/>
              </a:rPr>
              <a:t>4. Работа студентов в  стройотряде в летние семестры на строительстве 3-го и 4-го блоков </a:t>
            </a:r>
            <a:r>
              <a:rPr lang="ru-RU" b="1" dirty="0" err="1" smtClean="0">
                <a:latin typeface="Calibri" pitchFamily="34" charset="0"/>
              </a:rPr>
              <a:t>РоАЭС</a:t>
            </a:r>
            <a:r>
              <a:rPr lang="ru-RU" b="1" dirty="0" smtClean="0">
                <a:latin typeface="Calibri" pitchFamily="34" charset="0"/>
              </a:rPr>
              <a:t>; участие  во Всероссийской  студенческой стройке  «Мирный Атом» - </a:t>
            </a:r>
            <a:r>
              <a:rPr lang="ru-RU" b="1" dirty="0" err="1" smtClean="0">
                <a:latin typeface="Calibri" pitchFamily="34" charset="0"/>
              </a:rPr>
              <a:t>Нововоронеж</a:t>
            </a:r>
            <a:r>
              <a:rPr lang="ru-RU" b="1" dirty="0" smtClean="0">
                <a:latin typeface="Calibri" pitchFamily="34" charset="0"/>
              </a:rPr>
              <a:t>  </a:t>
            </a:r>
            <a:r>
              <a:rPr lang="ru-RU" b="1" dirty="0" smtClean="0">
                <a:latin typeface="Calibri" pitchFamily="34" charset="0"/>
              </a:rPr>
              <a:t>2014г. (отряд  «Атом-235» ).</a:t>
            </a:r>
            <a:endParaRPr lang="ru-RU" b="1" dirty="0">
              <a:latin typeface="Calibri" pitchFamily="34" charset="0"/>
            </a:endParaRPr>
          </a:p>
        </p:txBody>
      </p:sp>
      <p:pic>
        <p:nvPicPr>
          <p:cNvPr id="200705" name="Picture 2" descr="Описание: C:\Users\Андрей\Documents\rY0uvih78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283" y="4719050"/>
            <a:ext cx="3096344" cy="202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0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779" y="4730386"/>
            <a:ext cx="288032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114" y="4745169"/>
            <a:ext cx="2664296" cy="197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!backupУльяна\ОСВР\презентации\Презентации\студ союз\грамота спартакиада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12976"/>
            <a:ext cx="2736304" cy="21701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yxLmfcj33l4"/>
          <p:cNvPicPr>
            <a:picLocks noChangeAspect="1" noChangeArrowheads="1"/>
          </p:cNvPicPr>
          <p:nvPr/>
        </p:nvPicPr>
        <p:blipFill>
          <a:blip r:embed="rId4" cstate="print"/>
          <a:srcRect t="8846" b="16699"/>
          <a:stretch>
            <a:fillRect/>
          </a:stretch>
        </p:blipFill>
        <p:spPr bwMode="auto">
          <a:xfrm>
            <a:off x="395536" y="1196752"/>
            <a:ext cx="583264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3" descr="C:\Users\Dimqa\Desktop\Безымянны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1" t="12416" r="2" b="14212"/>
          <a:stretch>
            <a:fillRect/>
          </a:stretch>
        </p:blipFill>
        <p:spPr bwMode="auto">
          <a:xfrm>
            <a:off x="179512" y="4149080"/>
            <a:ext cx="4104456" cy="230425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31750">
            <a:contourClr>
              <a:schemeClr val="bg1">
                <a:lumMod val="95000"/>
              </a:scheme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D:\Альбина\Фото\стройотряд\DSC086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31631" r="9583" b="25697"/>
          <a:stretch>
            <a:fillRect/>
          </a:stretch>
        </p:blipFill>
        <p:spPr bwMode="auto">
          <a:xfrm>
            <a:off x="2195736" y="3284984"/>
            <a:ext cx="4032448" cy="223204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balanced" dir="t"/>
          </a:scene3d>
          <a:sp3d contourW="31750">
            <a:contourClr>
              <a:schemeClr val="bg1">
                <a:lumMod val="95000"/>
              </a:scheme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1340768"/>
            <a:ext cx="1440160" cy="400110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000" b="1" spc="50" dirty="0">
                <a:ln w="1270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ССО-</a:t>
            </a:r>
            <a:r>
              <a:rPr lang="en-US" sz="2000" b="1" spc="50" dirty="0">
                <a:ln w="1270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2013</a:t>
            </a:r>
            <a:endParaRPr lang="ru-RU" sz="2000" b="1" spc="50" dirty="0">
              <a:ln w="12700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6064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Студенческий строительный отряд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0" name="Picture 3" descr="C:\Documents and Settings\Администратор\Рабочий стол\Универ\02082012134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196752"/>
            <a:ext cx="2736304" cy="2088232"/>
          </a:xfrm>
          <a:prstGeom prst="rect">
            <a:avLst/>
          </a:prstGeom>
          <a:noFill/>
        </p:spPr>
      </p:pic>
      <p:pic>
        <p:nvPicPr>
          <p:cNvPr id="12" name="Picture 4" descr="C:\Documents and Settings\Администратор\Рабочий стол\Универ\030820121359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5013176"/>
            <a:ext cx="2404677" cy="1440160"/>
          </a:xfrm>
          <a:prstGeom prst="rect">
            <a:avLst/>
          </a:prstGeom>
          <a:noFill/>
        </p:spPr>
      </p:pic>
      <p:pic>
        <p:nvPicPr>
          <p:cNvPr id="13" name="Picture 5" descr="G:\Мои документы\Фотографии\ССО (3)\DSC08737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5373216"/>
            <a:ext cx="2232248" cy="108012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8388424" y="6488668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196752"/>
            <a:ext cx="2304256" cy="2952328"/>
          </a:xfrm>
          <a:prstGeom prst="rect">
            <a:avLst/>
          </a:prstGeom>
          <a:noFill/>
        </p:spPr>
      </p:pic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7788"/>
            <a:ext cx="8784975" cy="903287"/>
          </a:xfrm>
        </p:spPr>
        <p:txBody>
          <a:bodyPr/>
          <a:lstStyle/>
          <a:p>
            <a:pPr algn="ctr">
              <a:lnSpc>
                <a:spcPct val="75000"/>
              </a:lnSpc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Дни карьеры ГК «</a:t>
            </a:r>
            <a:r>
              <a:rPr lang="ru-RU" sz="2400" dirty="0" err="1" smtClean="0"/>
              <a:t>Росатом</a:t>
            </a:r>
            <a:r>
              <a:rPr lang="ru-RU" sz="2400" dirty="0" smtClean="0"/>
              <a:t>» 22-23 ноября 2013 года</a:t>
            </a:r>
            <a:br>
              <a:rPr lang="ru-RU" sz="2400" dirty="0" smtClean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FBD83-3825-4624-AEA7-6D4388A7B598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1520" y="1268760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Число предприятий участников – Дней карьеры ГК «</a:t>
            </a:r>
            <a:r>
              <a:rPr lang="ru-RU" b="1" dirty="0" err="1" smtClean="0"/>
              <a:t>Росатом</a:t>
            </a:r>
            <a:r>
              <a:rPr lang="ru-RU" b="1" dirty="0" smtClean="0"/>
              <a:t>» - 27. Из них предприятий  ГК «</a:t>
            </a:r>
            <a:r>
              <a:rPr lang="ru-RU" b="1" dirty="0" err="1" smtClean="0"/>
              <a:t>Росатом</a:t>
            </a:r>
            <a:r>
              <a:rPr lang="ru-RU" b="1" dirty="0" smtClean="0"/>
              <a:t>» – 5</a:t>
            </a:r>
          </a:p>
          <a:p>
            <a:r>
              <a:rPr lang="ru-RU" b="1" dirty="0" smtClean="0"/>
              <a:t>Число студентов, обучающихся в ВИТИ НИЯУ МИФИ – 4231, приняли участие в днях карьеры – 1500 человек.</a:t>
            </a:r>
            <a:endParaRPr lang="ru-RU" b="1" dirty="0"/>
          </a:p>
        </p:txBody>
      </p:sp>
      <p:pic>
        <p:nvPicPr>
          <p:cNvPr id="8" name="Рисунок 7" descr="C:\Documents and Settings\оператор\Рабочий стол\отчеты Дни карьеры\Дни карьеры Росатома - 2013\AvP1ATtjknw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2520279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Documents and Settings\оператор\Рабочий стол\отчеты Дни карьеры\Дни карьеры Росатома - 2013\ov5MqrDOM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92896"/>
            <a:ext cx="2664296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Documents and Settings\оператор\Рабочий стол\отчеты Дни карьеры\Дни карьеры Росатома - 2013\SEwoOdugEcI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92896"/>
            <a:ext cx="2592288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Documents and Settings\оператор\Рабочий стол\отчеты Дни карьеры\Дни карьеры Росатома - 2013\hHNl1AaHpUc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3136"/>
            <a:ext cx="2596452" cy="1578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Documents and Settings\оператор\Рабочий стол\отчеты Дни карьеры\Дни карьеры\DSCN948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653136"/>
            <a:ext cx="2616209" cy="151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Documents and Settings\оператор\Рабочий стол\отчеты Дни карьеры\1 МЕРОПРИЯТИЯ\ДОВБЫШ\Студенты\Семинар Привлечение, отбор и найм персонала\P100017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653136"/>
            <a:ext cx="2487595" cy="148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467544" y="422108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Выступает Сальников А. </a:t>
            </a:r>
            <a:r>
              <a:rPr lang="ru-RU" sz="1200" b="1" dirty="0" err="1" smtClean="0"/>
              <a:t>А.-директор</a:t>
            </a:r>
            <a:r>
              <a:rPr lang="ru-RU" sz="1200" b="1" dirty="0" smtClean="0"/>
              <a:t> </a:t>
            </a:r>
            <a:r>
              <a:rPr lang="ru-RU" sz="1200" b="1" dirty="0" err="1" smtClean="0"/>
              <a:t>РоАЭС</a:t>
            </a:r>
            <a:endParaRPr lang="ru-RU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203848" y="4221088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Ярмарка вакансий</a:t>
            </a:r>
            <a:endParaRPr lang="ru-RU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012160" y="4149080"/>
            <a:ext cx="2376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Итоговое совещание </a:t>
            </a:r>
            <a:r>
              <a:rPr lang="ru-RU" sz="1200" b="1" dirty="0" smtClean="0"/>
              <a:t>с работодателями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67544" y="6165304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Деловая игра</a:t>
            </a:r>
            <a:endParaRPr lang="ru-RU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203848" y="616530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Встреча с молодыми атомщиками </a:t>
            </a:r>
            <a:endParaRPr lang="ru-RU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012160" y="609329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Семинар «Отбор и </a:t>
            </a:r>
            <a:r>
              <a:rPr lang="ru-RU" sz="1200" b="1" dirty="0" err="1" smtClean="0"/>
              <a:t>найм</a:t>
            </a:r>
            <a:r>
              <a:rPr lang="ru-RU" sz="1200" b="1" dirty="0" smtClean="0"/>
              <a:t> персонала</a:t>
            </a:r>
            <a:r>
              <a:rPr lang="ru-RU" sz="1200" dirty="0" smtClean="0"/>
              <a:t>»</a:t>
            </a:r>
            <a:endParaRPr lang="ru-RU" sz="1200" dirty="0"/>
          </a:p>
        </p:txBody>
      </p:sp>
    </p:spTree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88" y="714375"/>
            <a:ext cx="8424862" cy="8302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Динамика т</a:t>
            </a:r>
            <a:r>
              <a:rPr lang="ru-RU" sz="24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рудоустройства выпускников ВИТИ НИЯУ МИФИ на предприятия ГК «Росатом» </a:t>
            </a:r>
            <a:endParaRPr lang="ru-RU" sz="2400">
              <a:solidFill>
                <a:prstClr val="black"/>
              </a:solidFill>
              <a:cs typeface="+mn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792335"/>
              </p:ext>
            </p:extLst>
          </p:nvPr>
        </p:nvGraphicFramePr>
        <p:xfrm>
          <a:off x="214313" y="1785938"/>
          <a:ext cx="8677275" cy="3962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1145"/>
                <a:gridCol w="1453485"/>
                <a:gridCol w="1440212"/>
                <a:gridCol w="1440212"/>
                <a:gridCol w="1512221"/>
              </a:tblGrid>
              <a:tr h="10970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ОБРАЗОВАТЕЛЬНЫЕ ПРОГРАММЫ</a:t>
                      </a:r>
                    </a:p>
                    <a:p>
                      <a:endParaRPr lang="ru-RU" sz="1800" dirty="0"/>
                    </a:p>
                  </a:txBody>
                  <a:tcPr marL="91443" marR="91443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2011 г.</a:t>
                      </a:r>
                    </a:p>
                  </a:txBody>
                  <a:tcPr marL="91443" marR="91443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2012 г.</a:t>
                      </a:r>
                    </a:p>
                    <a:p>
                      <a:pPr algn="ctr"/>
                      <a:endParaRPr lang="ru-RU" sz="2400" dirty="0"/>
                    </a:p>
                  </a:txBody>
                  <a:tcPr marL="91443" marR="91443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2013 г.</a:t>
                      </a:r>
                    </a:p>
                    <a:p>
                      <a:pPr algn="ctr"/>
                      <a:endParaRPr lang="ru-RU" sz="2400" dirty="0"/>
                    </a:p>
                  </a:txBody>
                  <a:tcPr marL="91443" marR="91443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2014г.</a:t>
                      </a:r>
                    </a:p>
                  </a:txBody>
                  <a:tcPr marL="91443" marR="91443" marT="45712" marB="45712"/>
                </a:tc>
              </a:tr>
              <a:tr h="1062775">
                <a:tc>
                  <a:txBody>
                    <a:bodyPr/>
                    <a:lstStyle/>
                    <a:p>
                      <a:r>
                        <a:rPr lang="ru-RU" sz="2200" b="1" dirty="0" smtClean="0"/>
                        <a:t>Выпускники высшего образования (институт)</a:t>
                      </a:r>
                      <a:endParaRPr lang="ru-RU" sz="2200" b="1" dirty="0"/>
                    </a:p>
                  </a:txBody>
                  <a:tcPr marL="91443" marR="91443" marT="45712" marB="4571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(18,5%)</a:t>
                      </a:r>
                      <a:endParaRPr kumimoji="0" lang="ru-RU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3" marR="91443" marT="45712" marB="4571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(27,0%)</a:t>
                      </a:r>
                    </a:p>
                  </a:txBody>
                  <a:tcPr marL="91443" marR="91443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54</a:t>
                      </a:r>
                    </a:p>
                    <a:p>
                      <a:pPr algn="ctr"/>
                      <a:r>
                        <a:rPr kumimoji="0" lang="ru-RU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(30,0%)</a:t>
                      </a:r>
                      <a:endParaRPr lang="ru-RU" sz="2200" b="1" dirty="0"/>
                    </a:p>
                  </a:txBody>
                  <a:tcPr marL="91443" marR="91443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effectLst/>
                          <a:latin typeface="Times New Roman"/>
                          <a:ea typeface="Times New Roman"/>
                        </a:rPr>
                        <a:t>74</a:t>
                      </a:r>
                    </a:p>
                    <a:p>
                      <a:pPr algn="ctr"/>
                      <a:r>
                        <a:rPr lang="ru-RU" sz="2200" b="1" dirty="0" smtClean="0">
                          <a:effectLst/>
                          <a:latin typeface="Times New Roman"/>
                          <a:ea typeface="Times New Roman"/>
                        </a:rPr>
                        <a:t>(38,1%) </a:t>
                      </a:r>
                      <a:endParaRPr lang="ru-RU" sz="2200" b="1" dirty="0"/>
                    </a:p>
                  </a:txBody>
                  <a:tcPr marL="91443" marR="91443" marT="45712" marB="45712"/>
                </a:tc>
              </a:tr>
              <a:tr h="1310412">
                <a:tc>
                  <a:txBody>
                    <a:bodyPr/>
                    <a:lstStyle/>
                    <a:p>
                      <a:r>
                        <a:rPr lang="ru-RU" sz="2200" b="1" dirty="0" smtClean="0"/>
                        <a:t>Выпускники среднего профессионального образования (техникум)</a:t>
                      </a:r>
                      <a:endParaRPr lang="ru-RU" sz="2200" b="1" dirty="0"/>
                    </a:p>
                  </a:txBody>
                  <a:tcPr marL="91443" marR="91443" marT="45712" marB="4571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(4,8%)</a:t>
                      </a:r>
                      <a:endParaRPr kumimoji="0" lang="ru-RU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3" marR="91443" marT="45712" marB="4571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(4,5%)</a:t>
                      </a:r>
                    </a:p>
                    <a:p>
                      <a:pPr algn="ctr"/>
                      <a:endParaRPr lang="ru-RU" sz="2200" b="1" dirty="0"/>
                    </a:p>
                  </a:txBody>
                  <a:tcPr marL="91443" marR="91443" marT="45712" marB="4571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(2,9%)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ru-RU" sz="2200" b="1" dirty="0"/>
                    </a:p>
                  </a:txBody>
                  <a:tcPr marL="91443" marR="91443" marT="45712" marB="4571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/>
                        <a:t>26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/>
                        <a:t>(9,0%)</a:t>
                      </a:r>
                      <a:endParaRPr lang="ru-RU" sz="2200" b="1" dirty="0"/>
                    </a:p>
                  </a:txBody>
                  <a:tcPr marL="91443" marR="91443" marT="45712" marB="45712"/>
                </a:tc>
              </a:tr>
            </a:tbl>
          </a:graphicData>
        </a:graphic>
      </p:graphicFrame>
      <p:sp>
        <p:nvSpPr>
          <p:cNvPr id="39966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prstClr val="white"/>
                </a:solidFill>
              </a:rPr>
              <a:t>ТРУДОУСТРОЙСТВО</a:t>
            </a:r>
          </a:p>
        </p:txBody>
      </p:sp>
    </p:spTree>
    <p:extLst>
      <p:ext uri="{BB962C8B-B14F-4D97-AF65-F5344CB8AC3E}">
        <p14:creationId xmlns:p14="http://schemas.microsoft.com/office/powerpoint/2010/main" val="71417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412750" y="392113"/>
            <a:ext cx="8569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Трудоустройство  выпускников 2014г.  очной формы обучения на предприятия ГК «Росатом»  </a:t>
            </a:r>
          </a:p>
          <a:p>
            <a:pPr algn="ctr" eaLnBrk="1" hangingPunct="1"/>
            <a:r>
              <a:rPr lang="ru-RU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(с учетом подрядных организаций</a:t>
            </a:r>
            <a:r>
              <a:rPr lang="ru-RU">
                <a:solidFill>
                  <a:prstClr val="black"/>
                </a:solidFill>
                <a:cs typeface="+mn-cs"/>
              </a:rPr>
              <a:t>)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252617"/>
              </p:ext>
            </p:extLst>
          </p:nvPr>
        </p:nvGraphicFramePr>
        <p:xfrm>
          <a:off x="179388" y="1989138"/>
          <a:ext cx="8856661" cy="3053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739"/>
                <a:gridCol w="843919"/>
                <a:gridCol w="1159281"/>
                <a:gridCol w="724551"/>
                <a:gridCol w="624115"/>
                <a:gridCol w="890275"/>
                <a:gridCol w="804173"/>
                <a:gridCol w="869460"/>
                <a:gridCol w="814148"/>
              </a:tblGrid>
              <a:tr h="370801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РоАЭС</a:t>
                      </a:r>
                      <a:endParaRPr lang="ru-RU" sz="1800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Атоммаш</a:t>
                      </a:r>
                      <a:endParaRPr lang="ru-RU" sz="1800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РАТЭ</a:t>
                      </a:r>
                      <a:endParaRPr lang="ru-RU" sz="1800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АЭР</a:t>
                      </a:r>
                      <a:endParaRPr lang="ru-RU" sz="1800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НИАЭП</a:t>
                      </a:r>
                      <a:endParaRPr lang="ru-RU" sz="1800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Сезам</a:t>
                      </a:r>
                      <a:endParaRPr lang="ru-RU" sz="1800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СМУ-1</a:t>
                      </a:r>
                      <a:endParaRPr lang="ru-RU" sz="1800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Итого </a:t>
                      </a:r>
                      <a:endParaRPr lang="ru-RU" sz="1800" dirty="0"/>
                    </a:p>
                  </a:txBody>
                  <a:tcPr marL="91437" marR="91437" marT="45715" marB="45715"/>
                </a:tc>
              </a:tr>
              <a:tr h="914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Высшее образование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(институт)</a:t>
                      </a:r>
                      <a:endParaRPr lang="ru-RU" sz="1800" b="1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  <a:r>
                        <a:rPr kumimoji="0" lang="ru-RU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*</a:t>
                      </a:r>
                      <a:endParaRPr kumimoji="0" lang="ru-RU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2</a:t>
                      </a:r>
                      <a:endParaRPr lang="ru-RU" sz="3200" b="1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/>
                        <a:t>2</a:t>
                      </a:r>
                      <a:endParaRPr kumimoji="0" lang="ru-RU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/>
                        <a:t>4</a:t>
                      </a:r>
                      <a:endParaRPr kumimoji="0" lang="ru-RU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5</a:t>
                      </a:r>
                      <a:endParaRPr lang="ru-RU" sz="3200" b="1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74</a:t>
                      </a:r>
                      <a:endParaRPr lang="ru-RU" sz="3200" b="1" dirty="0"/>
                    </a:p>
                  </a:txBody>
                  <a:tcPr marL="91437" marR="91437" marT="45715" marB="45715"/>
                </a:tc>
              </a:tr>
              <a:tr h="11885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Среднее профессиональное образование (техникум)</a:t>
                      </a:r>
                      <a:endParaRPr lang="ru-RU" sz="1800" b="1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12</a:t>
                      </a:r>
                      <a:endParaRPr lang="ru-RU" sz="3200" b="1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4</a:t>
                      </a:r>
                      <a:endParaRPr lang="ru-RU" sz="3200" b="1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10</a:t>
                      </a:r>
                      <a:endParaRPr lang="ru-RU" sz="3200" b="1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        </a:t>
                      </a:r>
                      <a:endParaRPr lang="ru-RU" sz="3200" b="1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26</a:t>
                      </a:r>
                      <a:endParaRPr lang="ru-RU" sz="3200" b="1" dirty="0"/>
                    </a:p>
                  </a:txBody>
                  <a:tcPr marL="91437" marR="91437" marT="45715" marB="45715"/>
                </a:tc>
              </a:tr>
              <a:tr h="579060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Итого: </a:t>
                      </a:r>
                      <a:endParaRPr lang="ru-RU" sz="1800" b="1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50</a:t>
                      </a:r>
                      <a:endParaRPr lang="ru-RU" sz="3200" b="1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23</a:t>
                      </a:r>
                      <a:endParaRPr lang="ru-RU" sz="3200" b="1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4</a:t>
                      </a:r>
                      <a:endParaRPr lang="ru-RU" sz="3200" b="1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2</a:t>
                      </a:r>
                      <a:endParaRPr lang="ru-RU" sz="3200" b="1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12</a:t>
                      </a:r>
                      <a:endParaRPr lang="ru-RU" sz="3200" b="1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4</a:t>
                      </a:r>
                      <a:endParaRPr lang="ru-RU" sz="3200" b="1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5</a:t>
                      </a:r>
                      <a:endParaRPr lang="ru-RU" sz="3200" b="1" dirty="0"/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100</a:t>
                      </a:r>
                      <a:endParaRPr lang="ru-RU" sz="3200" b="1" dirty="0"/>
                    </a:p>
                  </a:txBody>
                  <a:tcPr marL="91437" marR="91437" marT="45715" marB="45715"/>
                </a:tc>
              </a:tr>
            </a:tbl>
          </a:graphicData>
        </a:graphic>
      </p:graphicFrame>
      <p:sp>
        <p:nvSpPr>
          <p:cNvPr id="41015" name="TextBox 3"/>
          <p:cNvSpPr txBox="1">
            <a:spLocks noChangeArrowheads="1"/>
          </p:cNvSpPr>
          <p:nvPr/>
        </p:nvSpPr>
        <p:spPr bwMode="auto">
          <a:xfrm>
            <a:off x="214313" y="5429250"/>
            <a:ext cx="8496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из них 23 чел., обучавшихся в рамках инновационной модели подготовки специалистов для атомной отрасли;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>
              <a:solidFill>
                <a:srgbClr val="000000"/>
              </a:solidFill>
              <a:cs typeface="+mn-cs"/>
            </a:endParaRPr>
          </a:p>
        </p:txBody>
      </p:sp>
      <p:sp>
        <p:nvSpPr>
          <p:cNvPr id="41016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prstClr val="white"/>
                </a:solidFill>
              </a:rPr>
              <a:t>ТРУДОУСТРОЙСТВО</a:t>
            </a:r>
          </a:p>
        </p:txBody>
      </p:sp>
    </p:spTree>
    <p:extLst>
      <p:ext uri="{BB962C8B-B14F-4D97-AF65-F5344CB8AC3E}">
        <p14:creationId xmlns:p14="http://schemas.microsoft.com/office/powerpoint/2010/main" val="3864485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0"/>
            <a:ext cx="4535488" cy="655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3995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884363"/>
            <a:ext cx="3348037" cy="49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Box 1"/>
          <p:cNvSpPr txBox="1">
            <a:spLocks noChangeArrowheads="1"/>
          </p:cNvSpPr>
          <p:nvPr/>
        </p:nvSpPr>
        <p:spPr bwMode="auto">
          <a:xfrm>
            <a:off x="179388" y="5300663"/>
            <a:ext cx="53673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2000" b="1">
                <a:solidFill>
                  <a:prstClr val="black"/>
                </a:solidFill>
                <a:cs typeface="+mn-cs"/>
              </a:rPr>
              <a:t>В 2014 г. из 194 выпускников  вуза  очной формы обучения </a:t>
            </a:r>
            <a:r>
              <a:rPr lang="ru-RU" sz="2000" b="1">
                <a:solidFill>
                  <a:srgbClr val="000000"/>
                </a:solidFill>
                <a:cs typeface="+mn-cs"/>
              </a:rPr>
              <a:t>42 чел.  </a:t>
            </a:r>
            <a:r>
              <a:rPr lang="ru-RU" sz="2000" b="1">
                <a:solidFill>
                  <a:prstClr val="black"/>
                </a:solidFill>
                <a:cs typeface="+mn-cs"/>
              </a:rPr>
              <a:t>вместе с диплом получили приглашение на работу на предприятия ГК «Росатом». </a:t>
            </a:r>
          </a:p>
        </p:txBody>
      </p:sp>
      <p:sp>
        <p:nvSpPr>
          <p:cNvPr id="38918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prstClr val="white"/>
                </a:solidFill>
              </a:rPr>
              <a:t>ТРУДОУСТРОЙСТВО</a:t>
            </a:r>
          </a:p>
        </p:txBody>
      </p:sp>
    </p:spTree>
    <p:extLst>
      <p:ext uri="{BB962C8B-B14F-4D97-AF65-F5344CB8AC3E}">
        <p14:creationId xmlns:p14="http://schemas.microsoft.com/office/powerpoint/2010/main" val="171861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4"/>
          <p:cNvSpPr>
            <a:spLocks noGrp="1"/>
          </p:cNvSpPr>
          <p:nvPr>
            <p:ph type="title"/>
          </p:nvPr>
        </p:nvSpPr>
        <p:spPr>
          <a:xfrm>
            <a:off x="250825" y="125413"/>
            <a:ext cx="8785225" cy="90328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квалификации персонала 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предприятий атомной отрасли</a:t>
            </a:r>
          </a:p>
        </p:txBody>
      </p:sp>
      <p:sp>
        <p:nvSpPr>
          <p:cNvPr id="105475" name="TextBox 10"/>
          <p:cNvSpPr txBox="1">
            <a:spLocks noChangeArrowheads="1"/>
          </p:cNvSpPr>
          <p:nvPr/>
        </p:nvSpPr>
        <p:spPr bwMode="auto">
          <a:xfrm>
            <a:off x="1154113" y="1196975"/>
            <a:ext cx="6738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Результаты работы ВИТИ с предприятиями атомной отрасли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4313" y="1557338"/>
          <a:ext cx="8715375" cy="2446366"/>
        </p:xfrm>
        <a:graphic>
          <a:graphicData uri="http://schemas.openxmlformats.org/drawingml/2006/table">
            <a:tbl>
              <a:tblPr/>
              <a:tblGrid>
                <a:gridCol w="1357159"/>
                <a:gridCol w="588660"/>
                <a:gridCol w="515077"/>
                <a:gridCol w="735825"/>
                <a:gridCol w="588660"/>
                <a:gridCol w="515077"/>
                <a:gridCol w="735825"/>
                <a:gridCol w="588660"/>
                <a:gridCol w="515077"/>
                <a:gridCol w="735825"/>
                <a:gridCol w="588660"/>
                <a:gridCol w="524589"/>
                <a:gridCol w="726281"/>
              </a:tblGrid>
              <a:tr h="21335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Название параметра</a:t>
                      </a:r>
                    </a:p>
                  </a:txBody>
                  <a:tcPr marL="65607" marR="65607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2012 г.</a:t>
                      </a:r>
                    </a:p>
                  </a:txBody>
                  <a:tcPr marL="65607" marR="65607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2013 г.</a:t>
                      </a:r>
                    </a:p>
                  </a:txBody>
                  <a:tcPr marL="65607" marR="65607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2014 г. (план)</a:t>
                      </a:r>
                    </a:p>
                  </a:txBody>
                  <a:tcPr marL="65607" marR="65607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2015 г. (план)</a:t>
                      </a:r>
                    </a:p>
                  </a:txBody>
                  <a:tcPr marL="65607" marR="65607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66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200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РоАЭС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5607" marR="65607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00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Атом-маш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7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00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СРО «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Союзатомстрой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»</a:t>
                      </a: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00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РоАЭС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5607" marR="65607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00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Атом-маш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7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00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СРО «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Союзатомстрой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»</a:t>
                      </a: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00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РоАЭС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5607" marR="65607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00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Атом-маш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7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00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СРО «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Союзатомстрой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»</a:t>
                      </a: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00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РоАЭС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5607" marR="65607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00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Атом-маш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00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СРО «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Союзатомстрой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»</a:t>
                      </a: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838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Количество обученных специалистов предприятия по ДПО, чел.</a:t>
                      </a:r>
                    </a:p>
                  </a:txBody>
                  <a:tcPr marL="65607" marR="65607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66</a:t>
                      </a:r>
                    </a:p>
                  </a:txBody>
                  <a:tcPr marL="65607" marR="65607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</a:t>
                      </a: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7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168</a:t>
                      </a: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232</a:t>
                      </a:r>
                    </a:p>
                  </a:txBody>
                  <a:tcPr marL="65607" marR="65607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</a:t>
                      </a: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7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175</a:t>
                      </a: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250</a:t>
                      </a:r>
                    </a:p>
                  </a:txBody>
                  <a:tcPr marL="65607" marR="65607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7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175</a:t>
                      </a: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250</a:t>
                      </a:r>
                    </a:p>
                  </a:txBody>
                  <a:tcPr marL="65607" marR="65607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175</a:t>
                      </a: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838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Объем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финанси-рования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по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резу-льтатам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выпол-ненных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догово-ров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тыс. руб.</a:t>
                      </a:r>
                    </a:p>
                  </a:txBody>
                  <a:tcPr marL="65607" marR="65607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1 296</a:t>
                      </a:r>
                    </a:p>
                  </a:txBody>
                  <a:tcPr marL="65607" marR="65607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144</a:t>
                      </a: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7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2 016</a:t>
                      </a: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2 096</a:t>
                      </a:r>
                    </a:p>
                  </a:txBody>
                  <a:tcPr marL="65607" marR="65607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252</a:t>
                      </a: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7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2 100 </a:t>
                      </a: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2 800</a:t>
                      </a:r>
                    </a:p>
                  </a:txBody>
                  <a:tcPr marL="65607" marR="65607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7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2 100</a:t>
                      </a: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2 800</a:t>
                      </a:r>
                    </a:p>
                  </a:txBody>
                  <a:tcPr marL="65607" marR="65607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2 100</a:t>
                      </a:r>
                    </a:p>
                  </a:txBody>
                  <a:tcPr marL="65607" marR="656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5429256" y="4557730"/>
          <a:ext cx="3428992" cy="2300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5540" name="TextBox 8"/>
          <p:cNvSpPr txBox="1">
            <a:spLocks noChangeArrowheads="1"/>
          </p:cNvSpPr>
          <p:nvPr/>
        </p:nvSpPr>
        <p:spPr bwMode="auto">
          <a:xfrm>
            <a:off x="214313" y="4000500"/>
            <a:ext cx="239236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2012 г. </a:t>
            </a:r>
            <a:r>
              <a:rPr lang="ru-RU" sz="1500"/>
              <a:t>– общий объем </a:t>
            </a:r>
          </a:p>
          <a:p>
            <a:r>
              <a:rPr lang="ru-RU" sz="1500" b="1">
                <a:solidFill>
                  <a:srgbClr val="C00000"/>
                </a:solidFill>
              </a:rPr>
              <a:t>5,65 млн. руб.</a:t>
            </a:r>
          </a:p>
        </p:txBody>
      </p:sp>
      <p:sp>
        <p:nvSpPr>
          <p:cNvPr id="105541" name="TextBox 9"/>
          <p:cNvSpPr txBox="1">
            <a:spLocks noChangeArrowheads="1"/>
          </p:cNvSpPr>
          <p:nvPr/>
        </p:nvSpPr>
        <p:spPr bwMode="auto">
          <a:xfrm>
            <a:off x="2714625" y="4000500"/>
            <a:ext cx="237331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2013 г.</a:t>
            </a:r>
            <a:r>
              <a:rPr lang="ru-RU"/>
              <a:t> - </a:t>
            </a:r>
            <a:r>
              <a:rPr lang="ru-RU" sz="1500"/>
              <a:t>общий объем </a:t>
            </a:r>
          </a:p>
          <a:p>
            <a:r>
              <a:rPr lang="ru-RU" sz="1500" b="1">
                <a:solidFill>
                  <a:srgbClr val="C00000"/>
                </a:solidFill>
              </a:rPr>
              <a:t>7,8 млн. руб.</a:t>
            </a: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/>
        </p:nvGraphicFramePr>
        <p:xfrm>
          <a:off x="0" y="4286256"/>
          <a:ext cx="5429256" cy="2357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5543" name="TextBox 9"/>
          <p:cNvSpPr txBox="1">
            <a:spLocks noChangeArrowheads="1"/>
          </p:cNvSpPr>
          <p:nvPr/>
        </p:nvSpPr>
        <p:spPr bwMode="auto">
          <a:xfrm>
            <a:off x="6500813" y="4071938"/>
            <a:ext cx="237331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2014 г.</a:t>
            </a:r>
            <a:r>
              <a:rPr lang="ru-RU"/>
              <a:t> - </a:t>
            </a:r>
            <a:r>
              <a:rPr lang="ru-RU" sz="1500"/>
              <a:t>общий объем </a:t>
            </a:r>
          </a:p>
          <a:p>
            <a:r>
              <a:rPr lang="ru-RU" sz="1500" b="1">
                <a:solidFill>
                  <a:srgbClr val="C00000"/>
                </a:solidFill>
              </a:rPr>
              <a:t>8,7 млн. руб. (план)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77788"/>
            <a:ext cx="8640960" cy="903287"/>
          </a:xfrm>
        </p:spPr>
        <p:txBody>
          <a:bodyPr/>
          <a:lstStyle/>
          <a:p>
            <a:pPr algn="ctr">
              <a:lnSpc>
                <a:spcPct val="75000"/>
              </a:lnSpc>
            </a:pPr>
            <a:r>
              <a:rPr lang="ru-RU" sz="24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Повышение квалификации персонала </a:t>
            </a:r>
            <a:br>
              <a:rPr lang="ru-RU" sz="24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24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предприятий атомной отрасли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FBD83-3825-4624-AEA7-6D4388A7B598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7504" y="1268760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414142"/>
                </a:solidFill>
                <a:latin typeface="Arial" pitchFamily="34" charset="0"/>
                <a:cs typeface="Arial" pitchFamily="34" charset="0"/>
              </a:rPr>
              <a:t>ФПК ВИТИ НИЯУ МИФИ реализует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более 100 программ ДПО </a:t>
            </a:r>
            <a:r>
              <a:rPr lang="ru-RU" sz="1600" b="1" dirty="0" smtClean="0">
                <a:solidFill>
                  <a:srgbClr val="414142"/>
                </a:solidFill>
                <a:latin typeface="Arial" pitchFamily="34" charset="0"/>
                <a:cs typeface="Arial" pitchFamily="34" charset="0"/>
              </a:rPr>
              <a:t>в соответствии с потребностями атомной отрасли</a:t>
            </a:r>
            <a:endParaRPr lang="ru-RU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1916832"/>
            <a:ext cx="89289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Основные востребованные программы дополнительного профессионального образования:</a:t>
            </a:r>
          </a:p>
          <a:p>
            <a:r>
              <a:rPr lang="ru-RU" sz="1600" dirty="0" smtClean="0"/>
              <a:t>-</a:t>
            </a:r>
            <a:r>
              <a:rPr lang="ru-RU" sz="1600" b="1" dirty="0" smtClean="0"/>
              <a:t>  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Нормы и правила по безопасности в атомной энергетике;</a:t>
            </a:r>
          </a:p>
          <a:p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-   Физика и безопасность ядерных энергоблоков;</a:t>
            </a:r>
          </a:p>
          <a:p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-  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 Культура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безопасности при эксплуатации АЭС; </a:t>
            </a:r>
          </a:p>
          <a:p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-   Охрана труда в атомной отрасли; </a:t>
            </a:r>
          </a:p>
          <a:p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 Пожарная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безопасность (Пожарно-технический минимум) для работников    АЭС; </a:t>
            </a:r>
          </a:p>
          <a:p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- 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Обеспечение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экологической безопасности при работах в области обращения с опасными отходами; </a:t>
            </a:r>
          </a:p>
          <a:p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- 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Обращение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с радиоактивными отходами (РАО); </a:t>
            </a:r>
          </a:p>
          <a:p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- 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Технические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средства автоматизации АЭС;</a:t>
            </a:r>
          </a:p>
          <a:p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- 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Диагностика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электроприводной арматуры оборудования АЭС</a:t>
            </a:r>
            <a:endParaRPr lang="ru-RU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797152"/>
            <a:ext cx="9144000" cy="16561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Verdana"/>
              </a:rPr>
              <a:t>ВИТИ НИЯУ МИФИ  - победитель конкурса программ повышения квалификации, проводимого </a:t>
            </a:r>
            <a:r>
              <a:rPr lang="ru-RU" sz="1600" dirty="0" err="1" smtClean="0">
                <a:solidFill>
                  <a:prstClr val="black"/>
                </a:solidFill>
                <a:latin typeface="Verdana"/>
              </a:rPr>
              <a:t>Минобрнауки</a:t>
            </a:r>
            <a:r>
              <a:rPr lang="ru-RU" sz="1600" dirty="0" smtClean="0">
                <a:solidFill>
                  <a:prstClr val="black"/>
                </a:solidFill>
                <a:latin typeface="Verdana"/>
              </a:rPr>
              <a:t> России в рамках Президентской программы повышения квалификации инженерных кадров на 2012 – 2014 гг.: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Verdana"/>
              </a:rPr>
              <a:t>2012г. И 2014г. – Физика и безопасность ядерных энергоблоков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Verdana"/>
              </a:rPr>
              <a:t>2013г. – Культура безопасности эксплуатации АЭС</a:t>
            </a:r>
          </a:p>
        </p:txBody>
      </p:sp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0F49FC-95F0-4E63-A26D-469CFC48696D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188640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Предприятия ГК  «</a:t>
            </a:r>
            <a:r>
              <a:rPr lang="ru-RU" sz="2800" b="1" dirty="0" err="1" smtClean="0">
                <a:solidFill>
                  <a:schemeClr val="bg1"/>
                </a:solidFill>
              </a:rPr>
              <a:t>Росатома</a:t>
            </a:r>
            <a:r>
              <a:rPr lang="ru-RU" sz="2800" b="1" dirty="0" smtClean="0">
                <a:solidFill>
                  <a:schemeClr val="bg1"/>
                </a:solidFill>
              </a:rPr>
              <a:t>» г.Волгодонск – ВИТИ НИЯУ МИФИ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51520" y="1397000"/>
          <a:ext cx="8640959" cy="4765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2048"/>
                <a:gridCol w="4824536"/>
                <a:gridCol w="3384375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solidFill>
                            <a:srgbClr val="C00000"/>
                          </a:solidFill>
                        </a:rPr>
                        <a:t>Электроэнергетический дивизион</a:t>
                      </a: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 филиал ОАО «Концерн </a:t>
                      </a:r>
                      <a:r>
                        <a:rPr lang="ru-RU" sz="1600" b="1" dirty="0" err="1" smtClean="0"/>
                        <a:t>Росэнергоатом</a:t>
                      </a:r>
                      <a:r>
                        <a:rPr lang="ru-RU" sz="1600" b="1" dirty="0" smtClean="0"/>
                        <a:t>» «Ростовская атомная станция»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Договор о сотрудничестве № 9.106/49-1/11-130 от 31.12.2010г.</a:t>
                      </a:r>
                      <a:endParaRPr lang="ru-RU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2.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филиал ОАО «</a:t>
                      </a:r>
                      <a:r>
                        <a:rPr lang="ru-RU" sz="1600" b="1" dirty="0" err="1" smtClean="0"/>
                        <a:t>Атомэнергоремонт</a:t>
                      </a:r>
                      <a:r>
                        <a:rPr lang="ru-RU" sz="1600" b="1" dirty="0" smtClean="0"/>
                        <a:t>» «</a:t>
                      </a:r>
                      <a:r>
                        <a:rPr lang="ru-RU" sz="1600" b="1" dirty="0" err="1" smtClean="0"/>
                        <a:t>Волгодонскатомэнергоремонт</a:t>
                      </a:r>
                      <a:r>
                        <a:rPr lang="ru-RU" sz="1600" b="1" dirty="0" smtClean="0"/>
                        <a:t>»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Договор о сотрудничестве  №01-28/36-2013 от 15.11.2013 г.</a:t>
                      </a:r>
                      <a:endParaRPr lang="ru-RU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3.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Ростовский филиал «</a:t>
                      </a:r>
                      <a:r>
                        <a:rPr lang="ru-RU" sz="1600" b="1" dirty="0" err="1" smtClean="0"/>
                        <a:t>Ростоатомтехэнерго</a:t>
                      </a:r>
                      <a:r>
                        <a:rPr lang="ru-RU" sz="1600" b="1" dirty="0" smtClean="0"/>
                        <a:t>» ОАО «</a:t>
                      </a:r>
                      <a:r>
                        <a:rPr lang="ru-RU" sz="1600" b="1" dirty="0" err="1" smtClean="0"/>
                        <a:t>Атомтехэнерго</a:t>
                      </a:r>
                      <a:r>
                        <a:rPr lang="ru-RU" sz="1600" b="1" dirty="0" smtClean="0"/>
                        <a:t>»; 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Договор о сотрудничестве</a:t>
                      </a:r>
                    </a:p>
                    <a:p>
                      <a:r>
                        <a:rPr lang="ru-RU" sz="1600" b="1" dirty="0" smtClean="0"/>
                        <a:t>№ДГ 2014/56-02/01-28/39-2014  от 14.02.2014г.</a:t>
                      </a:r>
                      <a:endParaRPr lang="ru-RU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rgbClr val="C00000"/>
                          </a:solidFill>
                        </a:rPr>
                        <a:t>Дивизион машиностроения</a:t>
                      </a: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 :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4.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филиал ОАО «</a:t>
                      </a:r>
                      <a:r>
                        <a:rPr lang="ru-RU" sz="1600" b="1" dirty="0" err="1" smtClean="0"/>
                        <a:t>АЭМ-технологии</a:t>
                      </a:r>
                      <a:r>
                        <a:rPr lang="ru-RU" sz="1600" b="1" dirty="0" smtClean="0"/>
                        <a:t>» «</a:t>
                      </a:r>
                      <a:r>
                        <a:rPr lang="ru-RU" sz="1600" b="1" dirty="0" err="1" smtClean="0"/>
                        <a:t>Атоммаш</a:t>
                      </a:r>
                      <a:r>
                        <a:rPr lang="ru-RU" sz="1600" b="1" dirty="0" smtClean="0"/>
                        <a:t>» в г. Волгодонск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Договор о сотрудничестве 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№ 160312513269 от 31.05.2013 г. </a:t>
                      </a:r>
                      <a:endParaRPr lang="ru-RU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rgbClr val="C00000"/>
                          </a:solidFill>
                        </a:rPr>
                        <a:t>Дивизион проектирования, инжиниринга и строительства АЭС</a:t>
                      </a:r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:</a:t>
                      </a: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5.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1600" b="1" dirty="0" err="1" smtClean="0"/>
                        <a:t>Волгодонский</a:t>
                      </a:r>
                      <a:r>
                        <a:rPr lang="ru-RU" sz="1600" b="1" dirty="0" smtClean="0"/>
                        <a:t> филиал ОАО «Нижегородская </a:t>
                      </a:r>
                    </a:p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1600" b="1" dirty="0" smtClean="0"/>
                        <a:t>инжиниринговая компания </a:t>
                      </a:r>
                    </a:p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1600" b="1" dirty="0" smtClean="0"/>
                        <a:t>«</a:t>
                      </a:r>
                      <a:r>
                        <a:rPr lang="ru-RU" sz="1600" b="1" dirty="0" err="1" smtClean="0"/>
                        <a:t>Атомэнергопроект</a:t>
                      </a:r>
                      <a:r>
                        <a:rPr lang="ru-RU" sz="1600" b="1" dirty="0" smtClean="0"/>
                        <a:t>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Договор о сотрудничестве № 05-04/26-01-27/19 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 26.09.2012 г.</a:t>
                      </a:r>
                      <a:endParaRPr lang="ru-RU" sz="16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115888"/>
            <a:ext cx="7707313" cy="90328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Научная деятельность ВИТИ НИЯУ МИФИ</a:t>
            </a:r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24" name="Номер слайда 2"/>
          <p:cNvSpPr>
            <a:spLocks noGrp="1"/>
          </p:cNvSpPr>
          <p:nvPr>
            <p:ph type="sldNum" sz="quarter" idx="10"/>
          </p:nvPr>
        </p:nvSpPr>
        <p:spPr bwMode="auto">
          <a:xfrm>
            <a:off x="8332788" y="6435725"/>
            <a:ext cx="811212" cy="3778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B69B80-95AE-4C2C-B41C-F90C2660A48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 dirty="0" smtClean="0"/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4929188" y="3784600"/>
            <a:ext cx="4000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altLang="ru-RU" sz="1200" b="1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</a:t>
            </a:r>
            <a:endParaRPr lang="ru-RU" altLang="ru-RU" sz="12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30" name="TextBox 10"/>
          <p:cNvSpPr txBox="1">
            <a:spLocks noChangeArrowheads="1"/>
          </p:cNvSpPr>
          <p:nvPr/>
        </p:nvSpPr>
        <p:spPr bwMode="auto">
          <a:xfrm>
            <a:off x="4589463" y="1268413"/>
            <a:ext cx="41370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1600" b="1"/>
              <a:t>Доходы от научно-исследовательской</a:t>
            </a:r>
          </a:p>
          <a:p>
            <a:pPr algn="ctr"/>
            <a:r>
              <a:rPr lang="ru-RU" altLang="ru-RU" sz="1600" b="1"/>
              <a:t>деятельности</a:t>
            </a:r>
            <a:endParaRPr lang="ru-RU" altLang="ru-RU" sz="1600"/>
          </a:p>
        </p:txBody>
      </p:sp>
      <p:graphicFrame>
        <p:nvGraphicFramePr>
          <p:cNvPr id="1026" name="Object 18"/>
          <p:cNvGraphicFramePr>
            <a:graphicFrameLocks/>
          </p:cNvGraphicFramePr>
          <p:nvPr/>
        </p:nvGraphicFramePr>
        <p:xfrm>
          <a:off x="4411663" y="1914525"/>
          <a:ext cx="4419600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83" name="Лист" r:id="rId4" imgW="4419752" imgH="2019452" progId="Excel.Sheet.8">
                  <p:embed/>
                </p:oleObj>
              </mc:Choice>
              <mc:Fallback>
                <p:oleObj name="Лист" r:id="rId4" imgW="4419752" imgH="2019452" progId="Excel.Sheet.8">
                  <p:embed/>
                  <p:pic>
                    <p:nvPicPr>
                      <p:cNvPr id="0" name="Object 18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1663" y="1914525"/>
                        <a:ext cx="4419600" cy="201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Box 10"/>
          <p:cNvSpPr txBox="1">
            <a:spLocks noChangeArrowheads="1"/>
          </p:cNvSpPr>
          <p:nvPr/>
        </p:nvSpPr>
        <p:spPr bwMode="auto">
          <a:xfrm>
            <a:off x="7913688" y="1641475"/>
            <a:ext cx="9064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200"/>
              <a:t>Млн. руб.</a:t>
            </a:r>
          </a:p>
        </p:txBody>
      </p:sp>
      <p:sp>
        <p:nvSpPr>
          <p:cNvPr id="3" name="Овал 2"/>
          <p:cNvSpPr/>
          <p:nvPr/>
        </p:nvSpPr>
        <p:spPr>
          <a:xfrm>
            <a:off x="5807075" y="4772025"/>
            <a:ext cx="1576388" cy="7905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Всего   43720,2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</a:rPr>
              <a:t>тыс. руб</a:t>
            </a:r>
            <a:r>
              <a:rPr lang="ru-RU" sz="1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5" name="Овал 14"/>
          <p:cNvSpPr/>
          <p:nvPr/>
        </p:nvSpPr>
        <p:spPr>
          <a:xfrm>
            <a:off x="4310063" y="4040188"/>
            <a:ext cx="1519237" cy="72072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 err="1">
                <a:solidFill>
                  <a:schemeClr val="tx1"/>
                </a:solidFill>
              </a:rPr>
              <a:t>Балаковская</a:t>
            </a:r>
            <a:r>
              <a:rPr lang="ru-RU" sz="1000" dirty="0">
                <a:solidFill>
                  <a:schemeClr val="tx1"/>
                </a:solidFill>
              </a:rPr>
              <a:t> АЭС</a:t>
            </a:r>
          </a:p>
          <a:p>
            <a:pPr algn="ctr">
              <a:defRPr/>
            </a:pPr>
            <a:r>
              <a:rPr lang="ru-RU" sz="1000" b="1" dirty="0">
                <a:solidFill>
                  <a:schemeClr val="tx1"/>
                </a:solidFill>
              </a:rPr>
              <a:t>1 903,2        тыс. руб.</a:t>
            </a:r>
          </a:p>
        </p:txBody>
      </p:sp>
      <p:sp>
        <p:nvSpPr>
          <p:cNvPr id="16" name="Овал 15"/>
          <p:cNvSpPr/>
          <p:nvPr/>
        </p:nvSpPr>
        <p:spPr>
          <a:xfrm>
            <a:off x="5834063" y="3922713"/>
            <a:ext cx="1441450" cy="685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</a:rPr>
              <a:t>Ростовская АЭС</a:t>
            </a:r>
          </a:p>
          <a:p>
            <a:pPr algn="ctr">
              <a:defRPr/>
            </a:pPr>
            <a:r>
              <a:rPr lang="ru-RU" sz="1000" b="1" dirty="0">
                <a:solidFill>
                  <a:schemeClr val="tx1"/>
                </a:solidFill>
              </a:rPr>
              <a:t>13 857,1    тыс. руб</a:t>
            </a:r>
            <a:r>
              <a:rPr lang="ru-RU" sz="1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Овал 16"/>
          <p:cNvSpPr/>
          <p:nvPr/>
        </p:nvSpPr>
        <p:spPr>
          <a:xfrm>
            <a:off x="7308850" y="4070350"/>
            <a:ext cx="1584325" cy="787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</a:rPr>
              <a:t>Смоленская АЭС</a:t>
            </a:r>
          </a:p>
          <a:p>
            <a:pPr algn="ctr">
              <a:defRPr/>
            </a:pPr>
            <a:r>
              <a:rPr lang="ru-RU" sz="1000" b="1" dirty="0">
                <a:solidFill>
                  <a:schemeClr val="tx1"/>
                </a:solidFill>
              </a:rPr>
              <a:t>12 237,3 тыс. руб.</a:t>
            </a:r>
          </a:p>
        </p:txBody>
      </p:sp>
      <p:sp>
        <p:nvSpPr>
          <p:cNvPr id="18" name="Овал 17"/>
          <p:cNvSpPr/>
          <p:nvPr/>
        </p:nvSpPr>
        <p:spPr>
          <a:xfrm>
            <a:off x="4208463" y="4919663"/>
            <a:ext cx="1520825" cy="79216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</a:rPr>
              <a:t>Калининская АЭС</a:t>
            </a:r>
          </a:p>
          <a:p>
            <a:pPr algn="ctr">
              <a:defRPr/>
            </a:pPr>
            <a:r>
              <a:rPr lang="ru-RU" sz="1000" b="1" dirty="0">
                <a:solidFill>
                  <a:schemeClr val="tx1"/>
                </a:solidFill>
              </a:rPr>
              <a:t>668,3          тыс. руб.</a:t>
            </a:r>
          </a:p>
        </p:txBody>
      </p:sp>
      <p:sp>
        <p:nvSpPr>
          <p:cNvPr id="19" name="Овал 18"/>
          <p:cNvSpPr/>
          <p:nvPr/>
        </p:nvSpPr>
        <p:spPr>
          <a:xfrm>
            <a:off x="7581900" y="4956175"/>
            <a:ext cx="1492250" cy="7191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 err="1">
                <a:solidFill>
                  <a:schemeClr val="tx1"/>
                </a:solidFill>
              </a:rPr>
              <a:t>Нововоронежская</a:t>
            </a:r>
            <a:r>
              <a:rPr lang="ru-RU" sz="900" dirty="0">
                <a:solidFill>
                  <a:schemeClr val="tx1"/>
                </a:solidFill>
              </a:rPr>
              <a:t> АЭС</a:t>
            </a:r>
          </a:p>
          <a:p>
            <a:pPr algn="ctr">
              <a:defRPr/>
            </a:pPr>
            <a:r>
              <a:rPr lang="ru-RU" sz="1000" b="1" dirty="0">
                <a:solidFill>
                  <a:schemeClr val="tx1"/>
                </a:solidFill>
              </a:rPr>
              <a:t>5 882,3          тыс. руб.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-36513" y="188913"/>
            <a:ext cx="889001" cy="90328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  <a:extLst/>
        </p:spPr>
        <p:txBody>
          <a:bodyPr lIns="0" tIns="0" rIns="0" bIns="0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388" y="1341438"/>
            <a:ext cx="3816350" cy="1846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FFFFFF"/>
                </a:solidFill>
                <a:latin typeface="Candara"/>
                <a:ea typeface="+mj-ea"/>
                <a:cs typeface="Arial"/>
              </a:rPr>
              <a:t>Направления деятельности НИИ АЭМ по сопровождению работы АЭС</a:t>
            </a:r>
            <a:br>
              <a:rPr lang="ru-RU" sz="2400" b="1" dirty="0">
                <a:solidFill>
                  <a:srgbClr val="FFFFFF"/>
                </a:solidFill>
                <a:latin typeface="Candara"/>
                <a:ea typeface="+mj-ea"/>
                <a:cs typeface="Arial"/>
              </a:rPr>
            </a:b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850" y="1341438"/>
            <a:ext cx="4103688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FFFFFF"/>
                </a:solidFill>
                <a:latin typeface="Candara"/>
                <a:ea typeface="+mj-ea"/>
                <a:cs typeface="Arial"/>
              </a:rPr>
              <a:t>НИИ АЭМ по сопровождению работы АЭС</a:t>
            </a:r>
            <a:br>
              <a:rPr lang="ru-RU" sz="2400" b="1" dirty="0">
                <a:solidFill>
                  <a:srgbClr val="FFFFFF"/>
                </a:solidFill>
                <a:latin typeface="Candara"/>
                <a:ea typeface="+mj-ea"/>
                <a:cs typeface="Arial"/>
              </a:rPr>
            </a:b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850" y="1341438"/>
            <a:ext cx="3887788" cy="50403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42" name="TextBox 7"/>
          <p:cNvSpPr txBox="1">
            <a:spLocks noChangeArrowheads="1"/>
          </p:cNvSpPr>
          <p:nvPr/>
        </p:nvSpPr>
        <p:spPr bwMode="auto">
          <a:xfrm>
            <a:off x="323850" y="1216025"/>
            <a:ext cx="38877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b="1"/>
              <a:t>Направления научной  деятельности ВИТИ НИЯУ МИФИ по сопровождению работы АЭС  </a:t>
            </a:r>
          </a:p>
        </p:txBody>
      </p:sp>
      <p:sp>
        <p:nvSpPr>
          <p:cNvPr id="1043" name="TextBox 8"/>
          <p:cNvSpPr txBox="1">
            <a:spLocks noChangeArrowheads="1"/>
          </p:cNvSpPr>
          <p:nvPr/>
        </p:nvSpPr>
        <p:spPr bwMode="auto">
          <a:xfrm>
            <a:off x="179388" y="1963738"/>
            <a:ext cx="4032250" cy="437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" indent="-85725">
              <a:spcBef>
                <a:spcPct val="20000"/>
              </a:spcBef>
              <a:buClr>
                <a:srgbClr val="31B6FD"/>
              </a:buClr>
              <a:buFont typeface="Wingdings" pitchFamily="2" charset="2"/>
              <a:buChar char="§"/>
            </a:pPr>
            <a:r>
              <a:rPr lang="ru-RU" altLang="ru-RU" sz="1300" b="1">
                <a:solidFill>
                  <a:srgbClr val="073E87"/>
                </a:solidFill>
              </a:rPr>
              <a:t>Диагностика оборудования АЭС</a:t>
            </a:r>
          </a:p>
          <a:p>
            <a:pPr marL="85725" indent="-85725">
              <a:spcBef>
                <a:spcPct val="20000"/>
              </a:spcBef>
              <a:buClr>
                <a:srgbClr val="31B6FD"/>
              </a:buClr>
              <a:buFont typeface="Wingdings" pitchFamily="2" charset="2"/>
              <a:buChar char="§"/>
            </a:pPr>
            <a:r>
              <a:rPr lang="ru-RU" altLang="ru-RU" sz="1300" b="1">
                <a:solidFill>
                  <a:srgbClr val="073E87"/>
                </a:solidFill>
              </a:rPr>
              <a:t>Разработка ремонтной технологической и конструкторской документации</a:t>
            </a:r>
          </a:p>
          <a:p>
            <a:pPr marL="85725" indent="-85725">
              <a:spcBef>
                <a:spcPct val="20000"/>
              </a:spcBef>
              <a:buClr>
                <a:srgbClr val="31B6FD"/>
              </a:buClr>
              <a:buFont typeface="Wingdings" pitchFamily="2" charset="2"/>
              <a:buChar char="§"/>
            </a:pPr>
            <a:r>
              <a:rPr lang="ru-RU" altLang="ru-RU" sz="1300" b="1">
                <a:solidFill>
                  <a:srgbClr val="073E87"/>
                </a:solidFill>
              </a:rPr>
              <a:t>Поставка диагностических комплексов для АЭС и  заводов-изготовителей </a:t>
            </a:r>
          </a:p>
          <a:p>
            <a:pPr marL="85725" indent="-85725">
              <a:spcBef>
                <a:spcPct val="20000"/>
              </a:spcBef>
              <a:buClr>
                <a:srgbClr val="31B6FD"/>
              </a:buClr>
              <a:buFont typeface="Wingdings" pitchFamily="2" charset="2"/>
              <a:buChar char="§"/>
            </a:pPr>
            <a:r>
              <a:rPr lang="ru-RU" altLang="ru-RU" sz="1300" b="1">
                <a:solidFill>
                  <a:srgbClr val="073E87"/>
                </a:solidFill>
              </a:rPr>
              <a:t>Разработка методического обеспечения диагностирования  (оценки технического состояния) оборудования АЭС</a:t>
            </a:r>
          </a:p>
          <a:p>
            <a:pPr marL="85725" indent="-85725">
              <a:spcBef>
                <a:spcPct val="20000"/>
              </a:spcBef>
              <a:buClr>
                <a:srgbClr val="31B6FD"/>
              </a:buClr>
              <a:buFont typeface="Wingdings" pitchFamily="2" charset="2"/>
              <a:buChar char="§"/>
            </a:pPr>
            <a:r>
              <a:rPr lang="ru-RU" altLang="ru-RU" sz="1300" b="1">
                <a:solidFill>
                  <a:srgbClr val="073E87"/>
                </a:solidFill>
              </a:rPr>
              <a:t>Разработка и поставка программного обеспечения (программ расчета и анализа диагностических параметров, информационных баз данных)</a:t>
            </a:r>
          </a:p>
          <a:p>
            <a:pPr marL="85725" indent="-85725">
              <a:spcBef>
                <a:spcPct val="20000"/>
              </a:spcBef>
              <a:buClr>
                <a:srgbClr val="31B6FD"/>
              </a:buClr>
              <a:buFont typeface="Wingdings" pitchFamily="2" charset="2"/>
              <a:buChar char="§"/>
            </a:pPr>
            <a:r>
              <a:rPr lang="ru-RU" altLang="ru-RU" sz="1300" b="1">
                <a:solidFill>
                  <a:srgbClr val="073E87"/>
                </a:solidFill>
              </a:rPr>
              <a:t>Обследование оборудования АЭС и оценка его остаточного ресурса</a:t>
            </a:r>
          </a:p>
          <a:p>
            <a:pPr marL="85725" indent="-85725">
              <a:spcBef>
                <a:spcPct val="20000"/>
              </a:spcBef>
              <a:buClr>
                <a:srgbClr val="31B6FD"/>
              </a:buClr>
              <a:buFont typeface="Wingdings" pitchFamily="2" charset="2"/>
              <a:buChar char="§"/>
            </a:pPr>
            <a:r>
              <a:rPr lang="ru-RU" altLang="ru-RU" sz="1300" b="1">
                <a:solidFill>
                  <a:srgbClr val="073E87"/>
                </a:solidFill>
              </a:rPr>
              <a:t>Неразрушающий контроль оборудования АЭС</a:t>
            </a:r>
          </a:p>
          <a:p>
            <a:pPr marL="85725" indent="-85725">
              <a:spcBef>
                <a:spcPct val="20000"/>
              </a:spcBef>
              <a:buClr>
                <a:srgbClr val="31B6FD"/>
              </a:buClr>
              <a:buFont typeface="Wingdings" pitchFamily="2" charset="2"/>
              <a:buChar char="§"/>
            </a:pPr>
            <a:r>
              <a:rPr lang="ru-RU" altLang="ru-RU" sz="1300" b="1">
                <a:solidFill>
                  <a:srgbClr val="073E87"/>
                </a:solidFill>
              </a:rPr>
              <a:t>Разработка компьютерного тренажера для обучения навыкам сварки при изготовлении и монтаже конструкций энергетического машиностроения</a:t>
            </a:r>
          </a:p>
        </p:txBody>
      </p:sp>
      <p:sp>
        <p:nvSpPr>
          <p:cNvPr id="28" name="Овал 27"/>
          <p:cNvSpPr/>
          <p:nvPr/>
        </p:nvSpPr>
        <p:spPr>
          <a:xfrm>
            <a:off x="4968875" y="5634038"/>
            <a:ext cx="1520825" cy="79216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 err="1">
                <a:solidFill>
                  <a:schemeClr val="tx1"/>
                </a:solidFill>
              </a:rPr>
              <a:t>ЛенинградскаяАЭС</a:t>
            </a:r>
            <a:endParaRPr lang="ru-RU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tx1"/>
                </a:solidFill>
              </a:rPr>
              <a:t>1 000          тыс. руб.</a:t>
            </a:r>
          </a:p>
        </p:txBody>
      </p:sp>
      <p:sp>
        <p:nvSpPr>
          <p:cNvPr id="29" name="Овал 28"/>
          <p:cNvSpPr/>
          <p:nvPr/>
        </p:nvSpPr>
        <p:spPr>
          <a:xfrm>
            <a:off x="6594475" y="5634038"/>
            <a:ext cx="1520825" cy="79216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</a:rPr>
              <a:t>Концерн «</a:t>
            </a:r>
            <a:r>
              <a:rPr lang="ru-RU" sz="1000" dirty="0" err="1">
                <a:solidFill>
                  <a:schemeClr val="tx1"/>
                </a:solidFill>
              </a:rPr>
              <a:t>Росатом</a:t>
            </a:r>
            <a:r>
              <a:rPr lang="ru-RU" sz="1000" dirty="0">
                <a:solidFill>
                  <a:schemeClr val="tx1"/>
                </a:solidFill>
              </a:rPr>
              <a:t>»</a:t>
            </a:r>
          </a:p>
          <a:p>
            <a:pPr algn="ctr">
              <a:defRPr/>
            </a:pPr>
            <a:r>
              <a:rPr lang="ru-RU" sz="1000" b="1" dirty="0">
                <a:solidFill>
                  <a:schemeClr val="tx1"/>
                </a:solidFill>
              </a:rPr>
              <a:t>8 172          тыс. руб.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7788"/>
            <a:ext cx="9036496" cy="903287"/>
          </a:xfrm>
        </p:spPr>
        <p:txBody>
          <a:bodyPr/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Проведение ежегодной отраслевой научно-практической  конференции  «Глобальная ядерная безопасность»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FBD83-3825-4624-AEA7-6D4388A7B598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144000" y="3789040"/>
            <a:ext cx="56166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28-30 мая 2014</a:t>
            </a:r>
          </a:p>
          <a:p>
            <a:r>
              <a:rPr lang="ru-RU" dirty="0" smtClean="0">
                <a:latin typeface="Calibri" pitchFamily="34" charset="0"/>
              </a:rPr>
              <a:t> X Международная научно-практическая конференция</a:t>
            </a:r>
          </a:p>
          <a:p>
            <a:r>
              <a:rPr lang="ru-RU" dirty="0" smtClean="0">
                <a:latin typeface="Calibri" pitchFamily="34" charset="0"/>
              </a:rPr>
              <a:t> «БЕЗОПАСНОСТЬ ЯДЕРНОЙ ЭНЕРГЕТИКИ»,</a:t>
            </a:r>
          </a:p>
          <a:p>
            <a:r>
              <a:rPr lang="ru-RU" dirty="0" smtClean="0">
                <a:latin typeface="Calibri" pitchFamily="34" charset="0"/>
              </a:rPr>
              <a:t>Посвященной 60-летию атомной энергетики.</a:t>
            </a:r>
          </a:p>
          <a:p>
            <a:r>
              <a:rPr lang="ru-RU" dirty="0" smtClean="0">
                <a:latin typeface="Calibri" pitchFamily="34" charset="0"/>
              </a:rPr>
              <a:t>В программе конференции:</a:t>
            </a:r>
          </a:p>
          <a:p>
            <a:r>
              <a:rPr lang="ru-RU" dirty="0" smtClean="0">
                <a:latin typeface="Calibri" pitchFamily="34" charset="0"/>
              </a:rPr>
              <a:t>секции:</a:t>
            </a:r>
          </a:p>
          <a:p>
            <a:r>
              <a:rPr lang="ru-RU" dirty="0" smtClean="0">
                <a:latin typeface="Calibri" pitchFamily="34" charset="0"/>
              </a:rPr>
              <a:t>проектирование и строительство энергоблоков АЭС;</a:t>
            </a:r>
          </a:p>
          <a:p>
            <a:r>
              <a:rPr lang="ru-RU" dirty="0" smtClean="0">
                <a:latin typeface="Calibri" pitchFamily="34" charset="0"/>
              </a:rPr>
              <a:t>изготовление и ремонт оборудования АЭС;</a:t>
            </a:r>
          </a:p>
          <a:p>
            <a:r>
              <a:rPr lang="ru-RU" dirty="0" smtClean="0">
                <a:latin typeface="Calibri" pitchFamily="34" charset="0"/>
              </a:rPr>
              <a:t>эксплуатация энергоблоков АЭС;</a:t>
            </a:r>
          </a:p>
          <a:p>
            <a:r>
              <a:rPr lang="ru-RU" dirty="0" smtClean="0">
                <a:latin typeface="Calibri" pitchFamily="34" charset="0"/>
              </a:rPr>
              <a:t>экологическая безопасность эксплуатации АЭС;</a:t>
            </a:r>
          </a:p>
          <a:p>
            <a:r>
              <a:rPr lang="ru-RU" dirty="0" smtClean="0">
                <a:latin typeface="Calibri" pitchFamily="34" charset="0"/>
              </a:rPr>
              <a:t>культура безопасности на объектах ядерной энергетики;</a:t>
            </a:r>
          </a:p>
          <a:p>
            <a:r>
              <a:rPr lang="ru-RU" dirty="0" smtClean="0">
                <a:latin typeface="Calibri" pitchFamily="34" charset="0"/>
              </a:rPr>
              <a:t>круглый стол «Инновационные формы взаимодействия высшей школы  и предприятий атомной энергетики по обеспечению эффективности и безопасности АЭС»;</a:t>
            </a:r>
          </a:p>
          <a:p>
            <a:endParaRPr lang="ru-RU" dirty="0" smtClean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036862"/>
            <a:ext cx="63367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работе конференции приняли участие представители: 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Ростовской АЭС, Смоленской АЭС,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Нововоронежской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АЭС, 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ИБРАЭ РАН, 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Южного отдела института водных проблем РАН, 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ЗАО 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АЭМ-технологии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  (г. Санкт-Петербург), 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НИЯУ МИФИ, 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Санкт-Петербургский государственного политехнического университета,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Севастопольского национального университета ядерной энергии и промышленности, 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РГУ нефти и газа им. Губкина, 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ООО «Исследовательский центр подготовки и аттестации рабочих кадров «Профессионал» (г. Москва), 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Московского энергетического института, управления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Роспотребнадзора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Научно-исследовательского института 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Контрольприбор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 (г. Пенза), 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ФГБУ «Гидрохимический институт» Росгидромета, 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Южный федеральный университета, 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Специалисты предприятий  и администрации г. Волгодонска.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 descr="_MG_05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4248" y="1268761"/>
            <a:ext cx="2195736" cy="1584175"/>
          </a:xfrm>
          <a:prstGeom prst="rect">
            <a:avLst/>
          </a:prstGeom>
        </p:spPr>
      </p:pic>
      <p:pic>
        <p:nvPicPr>
          <p:cNvPr id="7" name="Picture 7" descr="C:\Documents and Settings\оператор.CLON\Рабочий стол\Для 05.06.2012\_MG_06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924944"/>
            <a:ext cx="2232248" cy="158417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_MG_06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4581128"/>
            <a:ext cx="2232248" cy="17072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934670"/>
            <a:ext cx="6804248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>28-30 мая 2014  </a:t>
            </a:r>
            <a:r>
              <a:rPr lang="ru-RU" b="1" dirty="0" smtClean="0">
                <a:latin typeface="Calibri" pitchFamily="34" charset="0"/>
              </a:rPr>
              <a:t>X Международная научно-практическая конференция  «БЕЗОПАСНОСТЬ ЯДЕРНОЙ ЭНЕРГЕТИКИ»</a:t>
            </a:r>
          </a:p>
          <a:p>
            <a:r>
              <a:rPr lang="ru-RU" b="1" dirty="0" smtClean="0">
                <a:latin typeface="Calibri" pitchFamily="34" charset="0"/>
              </a:rPr>
              <a:t>посвящается  60-летию атомной энергетики.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194083"/>
            <a:ext cx="6804248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1600" b="1" dirty="0">
                <a:solidFill>
                  <a:srgbClr val="4596D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IX</a:t>
            </a:r>
            <a:r>
              <a:rPr lang="ru-RU" sz="1600" b="1" dirty="0">
                <a:solidFill>
                  <a:srgbClr val="4596D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Международная научно-практическая конференция</a:t>
            </a:r>
            <a:br>
              <a:rPr lang="ru-RU" sz="1600" b="1" dirty="0">
                <a:solidFill>
                  <a:srgbClr val="4596D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4596D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«БЕЗОПАСНОСТЬ ЯДЕРНОЙ ЭНЕРГЕТИКИ» </a:t>
            </a:r>
            <a:br>
              <a:rPr lang="ru-RU" sz="1600" b="1" dirty="0">
                <a:solidFill>
                  <a:srgbClr val="4596D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23-24 мая 2013 г.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6632"/>
            <a:ext cx="9144000" cy="903287"/>
          </a:xfrm>
        </p:spPr>
        <p:txBody>
          <a:bodyPr/>
          <a:lstStyle/>
          <a:p>
            <a:pPr algn="ctr">
              <a:lnSpc>
                <a:spcPct val="75000"/>
              </a:lnSpc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latin typeface="+mn-lt"/>
              </a:rPr>
              <a:t>Издание журнала </a:t>
            </a:r>
            <a:r>
              <a:rPr lang="ru-RU" sz="2400" kern="1200" dirty="0" smtClean="0">
                <a:latin typeface="+mn-lt"/>
                <a:ea typeface="+mn-ea"/>
                <a:cs typeface="Times New Roman"/>
              </a:rPr>
              <a:t>«Глобальная ядерная безопасность» </a:t>
            </a:r>
            <a:r>
              <a:rPr lang="ru-RU" sz="2400" dirty="0" smtClean="0">
                <a:latin typeface="+mn-lt"/>
              </a:rPr>
              <a:t>по результатам научных исследований</a:t>
            </a:r>
            <a:endParaRPr lang="ru-RU" sz="2400"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FBD83-3825-4624-AEA7-6D4388A7B598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23528" y="1225689"/>
            <a:ext cx="85689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latin typeface="Calibri" pitchFamily="34" charset="0"/>
                <a:cs typeface="Times New Roman"/>
              </a:rPr>
              <a:t>Журнал «Глобальная ядерная безопасность» входит в информационную базу РИНЦ.</a:t>
            </a:r>
            <a:r>
              <a:rPr lang="ru-RU" b="1" dirty="0" smtClean="0">
                <a:latin typeface="Calibri" pitchFamily="34" charset="0"/>
              </a:rPr>
              <a:t> Выходит с декабря 2011 г. </a:t>
            </a:r>
            <a:endParaRPr lang="ru-RU" b="1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latin typeface="Calibri" pitchFamily="34" charset="0"/>
              </a:rPr>
              <a:t>Статьи </a:t>
            </a:r>
            <a:r>
              <a:rPr lang="ru-RU" b="1" dirty="0" smtClean="0">
                <a:latin typeface="Calibri" pitchFamily="34" charset="0"/>
              </a:rPr>
              <a:t>представляют все аспекты глобальной инфраструктуры ядерной безопасности, узловые вопросы подготовки кадров ядерных энергетических, оружейных и научно-технических комплексов, а также комплексов по обеспечению радиационной безопасности.</a:t>
            </a:r>
          </a:p>
          <a:p>
            <a:r>
              <a:rPr lang="ru-RU" b="1" dirty="0" smtClean="0">
                <a:latin typeface="Calibri" pitchFamily="34" charset="0"/>
              </a:rPr>
              <a:t>Журнал рассчитан на ученых и инженеров-исследователей, профессионалов в области ядерной физики и инженерии, а также студентов старших курсов и аспирантов, специализирующиеся в области ядерной физики, энергетики и экологии.</a:t>
            </a:r>
          </a:p>
        </p:txBody>
      </p:sp>
      <p:pic>
        <p:nvPicPr>
          <p:cNvPr id="5" name="Picture 2" descr="C:\Documents and Settings\оператор.CLON\Рабочий стол\Для 05.06.2012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1584176" cy="206084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оператор.CLON\Рабочий стол\Для 05.06.2012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221088"/>
            <a:ext cx="1656184" cy="208823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81128"/>
            <a:ext cx="1800200" cy="20882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 descr="E:\2-3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1656184" cy="216024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4077072"/>
            <a:ext cx="3348372" cy="2390768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22313" y="3068638"/>
            <a:ext cx="7772400" cy="1362075"/>
          </a:xfrm>
        </p:spPr>
        <p:txBody>
          <a:bodyPr anchor="ctr"/>
          <a:lstStyle/>
          <a:p>
            <a:pPr algn="ctr" eaLnBrk="1" hangingPunct="1">
              <a:defRPr/>
            </a:pPr>
            <a:r>
              <a:rPr lang="ru-RU" sz="3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</a:t>
            </a:r>
            <a:r>
              <a:rPr lang="ru-RU" sz="34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ВНИМАНИЕ!</a:t>
            </a:r>
            <a:endParaRPr lang="ru-RU" sz="3400" dirty="0"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867" name="Номер слайда 1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5D3C1A-C47F-46AD-9D73-64BA36B4E57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0F49FC-95F0-4E63-A26D-469CFC48696D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7504" y="260648"/>
            <a:ext cx="9036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Предприятия ГК  «</a:t>
            </a:r>
            <a:r>
              <a:rPr lang="ru-RU" sz="2800" b="1" dirty="0" err="1" smtClean="0">
                <a:solidFill>
                  <a:schemeClr val="bg1"/>
                </a:solidFill>
              </a:rPr>
              <a:t>Росатома</a:t>
            </a:r>
            <a:r>
              <a:rPr lang="ru-RU" sz="2800" b="1" dirty="0" smtClean="0">
                <a:solidFill>
                  <a:schemeClr val="bg1"/>
                </a:solidFill>
              </a:rPr>
              <a:t>»  - регионы России – ВИТИ НИЯУ МИФИ </a:t>
            </a:r>
            <a:endParaRPr lang="ru-RU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3530" y="1397000"/>
          <a:ext cx="8568951" cy="4704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4054"/>
                <a:gridCol w="4536504"/>
                <a:gridCol w="3528393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rgbClr val="C00000"/>
                          </a:solidFill>
                        </a:rPr>
                        <a:t>Электроэнергетический дивизион</a:t>
                      </a: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 :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Филиал 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ОАО «Концерн 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Росэнергоатом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   «Ленинградская АЭС»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Договор о сотрудничестве № 05-03/26-01-28/19 от 26.09.2012 г.</a:t>
                      </a:r>
                      <a:endParaRPr lang="ru-RU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2.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Филиал 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ОАО «Концерн 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Росэнергоатом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   «Калининская АЭС» 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Договор о практике № 04-13/63 от 01.11.2012 г.</a:t>
                      </a:r>
                      <a:endParaRPr lang="ru-RU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3.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Филиал ОАО «Концерн </a:t>
                      </a:r>
                      <a:r>
                        <a:rPr lang="ru-RU" sz="1600" b="1" dirty="0" err="1" smtClean="0"/>
                        <a:t>Росэнергоатом</a:t>
                      </a:r>
                      <a:r>
                        <a:rPr lang="ru-RU" sz="1600" b="1" dirty="0" smtClean="0"/>
                        <a:t>»  «Смоленская АЭС»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Договор о практике № 04-13/77 от 14.11.2012 г.</a:t>
                      </a:r>
                      <a:endParaRPr lang="ru-RU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4.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Филиал ОАО «Концерн </a:t>
                      </a:r>
                      <a:r>
                        <a:rPr lang="ru-RU" sz="1600" b="1" dirty="0" err="1" smtClean="0"/>
                        <a:t>Росэнергоатом</a:t>
                      </a:r>
                      <a:r>
                        <a:rPr lang="ru-RU" sz="1600" b="1" dirty="0" smtClean="0"/>
                        <a:t>» «Курская атомная станция»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Договор о практике № 02.01-21/01-2014 ПР (С)  от 15.04.2014 г.</a:t>
                      </a:r>
                      <a:endParaRPr lang="ru-RU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5.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Филиал ОАО «Концерн </a:t>
                      </a:r>
                      <a:r>
                        <a:rPr lang="ru-RU" sz="1600" b="1" dirty="0" err="1" smtClean="0"/>
                        <a:t>Росэнергоатом</a:t>
                      </a:r>
                      <a:r>
                        <a:rPr lang="ru-RU" sz="1600" b="1" dirty="0" smtClean="0"/>
                        <a:t>»«</a:t>
                      </a:r>
                      <a:r>
                        <a:rPr lang="ru-RU" sz="1600" b="1" dirty="0" err="1" smtClean="0"/>
                        <a:t>Нововоронежская</a:t>
                      </a:r>
                      <a:r>
                        <a:rPr lang="ru-RU" sz="1600" b="1" dirty="0" smtClean="0"/>
                        <a:t> атомная станция»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Договор о практике № 02.1-21/02-2014 ПР(С) от 02.06.2014 г.</a:t>
                      </a:r>
                      <a:endParaRPr lang="ru-RU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rgbClr val="C00000"/>
                          </a:solidFill>
                        </a:rPr>
                        <a:t>Дивизион машиностроения</a:t>
                      </a: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 :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6.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О</a:t>
                      </a:r>
                      <a:r>
                        <a:rPr lang="ru-RU" sz="1600" b="1" smtClean="0"/>
                        <a:t>АО </a:t>
                      </a:r>
                      <a:r>
                        <a:rPr lang="ru-RU" sz="1600" b="1" dirty="0" smtClean="0"/>
                        <a:t>«</a:t>
                      </a:r>
                      <a:r>
                        <a:rPr lang="ru-RU" sz="1600" b="1" dirty="0" err="1" smtClean="0"/>
                        <a:t>Петрозаводскмаш</a:t>
                      </a:r>
                      <a:r>
                        <a:rPr lang="ru-RU" sz="1600" b="1" dirty="0" smtClean="0"/>
                        <a:t>»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Договор о сотрудничестве № 75/12-06/01-28/05-2012 от 01.03.2012 г.</a:t>
                      </a:r>
                      <a:endParaRPr lang="ru-RU" sz="16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Oval 2"/>
          <p:cNvSpPr>
            <a:spLocks noChangeArrowheads="1"/>
          </p:cNvSpPr>
          <p:nvPr/>
        </p:nvSpPr>
        <p:spPr bwMode="auto">
          <a:xfrm>
            <a:off x="2916238" y="2349500"/>
            <a:ext cx="3311525" cy="3167063"/>
          </a:xfrm>
          <a:prstGeom prst="ellipse">
            <a:avLst/>
          </a:prstGeom>
          <a:gradFill rotWithShape="1">
            <a:gsLst>
              <a:gs pos="0">
                <a:srgbClr val="CCCCFF">
                  <a:alpha val="46999"/>
                </a:srgbClr>
              </a:gs>
              <a:gs pos="100000">
                <a:srgbClr val="99CCFF">
                  <a:alpha val="46001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414142"/>
              </a:solidFill>
            </a:endParaRPr>
          </a:p>
        </p:txBody>
      </p:sp>
      <p:sp>
        <p:nvSpPr>
          <p:cNvPr id="103427" name="Oval 3"/>
          <p:cNvSpPr>
            <a:spLocks noChangeArrowheads="1"/>
          </p:cNvSpPr>
          <p:nvPr/>
        </p:nvSpPr>
        <p:spPr bwMode="auto">
          <a:xfrm>
            <a:off x="4071938" y="3714750"/>
            <a:ext cx="1008062" cy="936625"/>
          </a:xfrm>
          <a:prstGeom prst="ellipse">
            <a:avLst/>
          </a:prstGeom>
          <a:gradFill rotWithShape="1">
            <a:gsLst>
              <a:gs pos="0">
                <a:srgbClr val="FF9933">
                  <a:alpha val="50000"/>
                </a:srgbClr>
              </a:gs>
              <a:gs pos="100000">
                <a:srgbClr val="FF6600">
                  <a:alpha val="50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200" b="1">
              <a:solidFill>
                <a:srgbClr val="414142"/>
              </a:solidFill>
            </a:endParaRPr>
          </a:p>
          <a:p>
            <a:pPr algn="ctr"/>
            <a:r>
              <a:rPr lang="ru-RU" sz="1200" b="1">
                <a:solidFill>
                  <a:srgbClr val="414142"/>
                </a:solidFill>
              </a:rPr>
              <a:t>ВИТИ </a:t>
            </a:r>
          </a:p>
        </p:txBody>
      </p:sp>
      <p:sp>
        <p:nvSpPr>
          <p:cNvPr id="86020" name="Oval 4"/>
          <p:cNvSpPr>
            <a:spLocks noChangeArrowheads="1"/>
          </p:cNvSpPr>
          <p:nvPr/>
        </p:nvSpPr>
        <p:spPr bwMode="auto">
          <a:xfrm>
            <a:off x="5072063" y="2857500"/>
            <a:ext cx="927100" cy="862013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Атом-</a:t>
            </a:r>
          </a:p>
          <a:p>
            <a:pPr algn="ctr">
              <a:defRPr/>
            </a:pPr>
            <a:r>
              <a:rPr lang="ru-RU" sz="1400" b="1" dirty="0" err="1">
                <a:solidFill>
                  <a:schemeClr val="bg1"/>
                </a:solidFill>
              </a:rPr>
              <a:t>энерго</a:t>
            </a:r>
            <a:r>
              <a:rPr lang="ru-RU" sz="1400" b="1" dirty="0">
                <a:solidFill>
                  <a:schemeClr val="bg1"/>
                </a:solidFill>
              </a:rPr>
              <a:t>-</a:t>
            </a:r>
          </a:p>
          <a:p>
            <a:pPr algn="ctr">
              <a:defRPr/>
            </a:pPr>
            <a:r>
              <a:rPr lang="ru-RU" sz="1400" b="1" dirty="0" err="1">
                <a:solidFill>
                  <a:schemeClr val="bg1"/>
                </a:solidFill>
              </a:rPr>
              <a:t>маш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86022" name="Oval 6"/>
          <p:cNvSpPr>
            <a:spLocks noChangeArrowheads="1"/>
          </p:cNvSpPr>
          <p:nvPr/>
        </p:nvSpPr>
        <p:spPr bwMode="auto">
          <a:xfrm>
            <a:off x="3000375" y="3929063"/>
            <a:ext cx="922338" cy="86836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200" b="1" dirty="0" err="1">
                <a:solidFill>
                  <a:schemeClr val="bg1"/>
                </a:solidFill>
              </a:rPr>
              <a:t>РоАЭС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86023" name="Oval 7"/>
          <p:cNvSpPr>
            <a:spLocks noChangeArrowheads="1"/>
          </p:cNvSpPr>
          <p:nvPr/>
        </p:nvSpPr>
        <p:spPr bwMode="auto">
          <a:xfrm>
            <a:off x="3643313" y="4581525"/>
            <a:ext cx="927100" cy="77628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</a:rPr>
              <a:t>Атом-</a:t>
            </a:r>
          </a:p>
          <a:p>
            <a:pPr algn="ctr">
              <a:defRPr/>
            </a:pPr>
            <a:r>
              <a:rPr lang="ru-RU" sz="1200" b="1" dirty="0" err="1">
                <a:solidFill>
                  <a:schemeClr val="bg1"/>
                </a:solidFill>
              </a:rPr>
              <a:t>энерго</a:t>
            </a:r>
            <a:r>
              <a:rPr lang="ru-RU" sz="1200" b="1" dirty="0">
                <a:solidFill>
                  <a:schemeClr val="bg1"/>
                </a:solidFill>
              </a:rPr>
              <a:t>-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</a:rPr>
              <a:t>ремонт</a:t>
            </a:r>
          </a:p>
        </p:txBody>
      </p:sp>
      <p:sp>
        <p:nvSpPr>
          <p:cNvPr id="86024" name="Oval 8"/>
          <p:cNvSpPr>
            <a:spLocks noChangeArrowheads="1"/>
          </p:cNvSpPr>
          <p:nvPr/>
        </p:nvSpPr>
        <p:spPr bwMode="auto">
          <a:xfrm>
            <a:off x="5214938" y="3714750"/>
            <a:ext cx="936625" cy="8572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«Атом-</a:t>
            </a:r>
          </a:p>
          <a:p>
            <a:pPr algn="ctr">
              <a:defRPr/>
            </a:pPr>
            <a:r>
              <a:rPr lang="ru-RU" sz="1400" b="1" dirty="0" err="1">
                <a:solidFill>
                  <a:schemeClr val="bg1"/>
                </a:solidFill>
              </a:rPr>
              <a:t>маш</a:t>
            </a:r>
            <a:r>
              <a:rPr lang="ru-RU" sz="14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03432" name="AutoShape 12"/>
          <p:cNvSpPr>
            <a:spLocks noChangeArrowheads="1"/>
          </p:cNvSpPr>
          <p:nvPr/>
        </p:nvSpPr>
        <p:spPr bwMode="auto">
          <a:xfrm>
            <a:off x="179388" y="1341438"/>
            <a:ext cx="2627312" cy="5762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3CCFF">
                  <a:alpha val="45000"/>
                </a:srgbClr>
              </a:gs>
              <a:gs pos="100000">
                <a:srgbClr val="8FB4FF">
                  <a:alpha val="45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5000"/>
              </a:lnSpc>
            </a:pPr>
            <a:r>
              <a:rPr lang="ru-RU" sz="1000" dirty="0">
                <a:solidFill>
                  <a:srgbClr val="30243C"/>
                </a:solidFill>
              </a:rPr>
              <a:t>Совместная разработка и реализация </a:t>
            </a:r>
          </a:p>
          <a:p>
            <a:pPr algn="ctr">
              <a:lnSpc>
                <a:spcPct val="75000"/>
              </a:lnSpc>
            </a:pPr>
            <a:r>
              <a:rPr lang="ru-RU" sz="1000" dirty="0">
                <a:solidFill>
                  <a:srgbClr val="30243C"/>
                </a:solidFill>
              </a:rPr>
              <a:t>содержания образовательных программ</a:t>
            </a:r>
          </a:p>
          <a:p>
            <a:pPr algn="ctr">
              <a:lnSpc>
                <a:spcPct val="75000"/>
              </a:lnSpc>
            </a:pPr>
            <a:r>
              <a:rPr lang="ru-RU" sz="1000" dirty="0">
                <a:solidFill>
                  <a:srgbClr val="30243C"/>
                </a:solidFill>
              </a:rPr>
              <a:t> с учетом требований предприятий </a:t>
            </a:r>
          </a:p>
          <a:p>
            <a:pPr algn="ctr">
              <a:lnSpc>
                <a:spcPct val="75000"/>
              </a:lnSpc>
            </a:pPr>
            <a:r>
              <a:rPr lang="ru-RU" sz="1000" dirty="0">
                <a:solidFill>
                  <a:srgbClr val="30243C"/>
                </a:solidFill>
              </a:rPr>
              <a:t>дивизионов ГК «</a:t>
            </a:r>
            <a:r>
              <a:rPr lang="ru-RU" sz="1000" dirty="0" err="1">
                <a:solidFill>
                  <a:srgbClr val="30243C"/>
                </a:solidFill>
              </a:rPr>
              <a:t>Росатом</a:t>
            </a:r>
            <a:r>
              <a:rPr lang="ru-RU" sz="1000" dirty="0">
                <a:solidFill>
                  <a:srgbClr val="30243C"/>
                </a:solidFill>
              </a:rPr>
              <a:t>»</a:t>
            </a:r>
          </a:p>
        </p:txBody>
      </p:sp>
      <p:sp>
        <p:nvSpPr>
          <p:cNvPr id="103433" name="AutoShape 13"/>
          <p:cNvSpPr>
            <a:spLocks noChangeArrowheads="1"/>
          </p:cNvSpPr>
          <p:nvPr/>
        </p:nvSpPr>
        <p:spPr bwMode="auto">
          <a:xfrm>
            <a:off x="6372225" y="2312988"/>
            <a:ext cx="2627313" cy="5762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3CCFF">
                  <a:alpha val="45000"/>
                </a:srgbClr>
              </a:gs>
              <a:gs pos="100000">
                <a:srgbClr val="8FB4FF">
                  <a:alpha val="45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5000"/>
              </a:lnSpc>
              <a:buClr>
                <a:srgbClr val="414142"/>
              </a:buClr>
              <a:buSzPts val="2400"/>
            </a:pPr>
            <a:r>
              <a:rPr lang="ru-RU" sz="1000" dirty="0">
                <a:solidFill>
                  <a:srgbClr val="30243C"/>
                </a:solidFill>
              </a:rPr>
              <a:t>Повышение квалификации </a:t>
            </a:r>
          </a:p>
          <a:p>
            <a:pPr algn="ctr">
              <a:lnSpc>
                <a:spcPct val="75000"/>
              </a:lnSpc>
              <a:buClr>
                <a:srgbClr val="414142"/>
              </a:buClr>
              <a:buSzPts val="2400"/>
            </a:pPr>
            <a:r>
              <a:rPr lang="ru-RU" sz="1000" dirty="0">
                <a:solidFill>
                  <a:srgbClr val="30243C"/>
                </a:solidFill>
              </a:rPr>
              <a:t>сотрудников предприятий дивизионов </a:t>
            </a:r>
          </a:p>
          <a:p>
            <a:pPr algn="ctr">
              <a:lnSpc>
                <a:spcPct val="75000"/>
              </a:lnSpc>
              <a:buClr>
                <a:srgbClr val="414142"/>
              </a:buClr>
              <a:buSzPts val="2400"/>
            </a:pPr>
            <a:r>
              <a:rPr lang="ru-RU" sz="1000" dirty="0">
                <a:solidFill>
                  <a:srgbClr val="30243C"/>
                </a:solidFill>
              </a:rPr>
              <a:t>ГК «</a:t>
            </a:r>
            <a:r>
              <a:rPr lang="ru-RU" sz="1000" dirty="0" err="1">
                <a:solidFill>
                  <a:srgbClr val="30243C"/>
                </a:solidFill>
              </a:rPr>
              <a:t>Росатом</a:t>
            </a:r>
            <a:r>
              <a:rPr lang="ru-RU" sz="1000" dirty="0">
                <a:solidFill>
                  <a:srgbClr val="30243C"/>
                </a:solidFill>
              </a:rPr>
              <a:t>», развитие </a:t>
            </a:r>
          </a:p>
          <a:p>
            <a:pPr algn="ctr">
              <a:lnSpc>
                <a:spcPct val="75000"/>
              </a:lnSpc>
              <a:buClr>
                <a:srgbClr val="414142"/>
              </a:buClr>
              <a:buSzPts val="2400"/>
            </a:pPr>
            <a:r>
              <a:rPr lang="ru-RU" sz="1000" dirty="0">
                <a:solidFill>
                  <a:srgbClr val="30243C"/>
                </a:solidFill>
              </a:rPr>
              <a:t>сетевых образовательных услуг ФПК и ПК</a:t>
            </a:r>
          </a:p>
        </p:txBody>
      </p:sp>
      <p:sp>
        <p:nvSpPr>
          <p:cNvPr id="103434" name="AutoShape 14"/>
          <p:cNvSpPr>
            <a:spLocks noChangeArrowheads="1"/>
          </p:cNvSpPr>
          <p:nvPr/>
        </p:nvSpPr>
        <p:spPr bwMode="auto">
          <a:xfrm>
            <a:off x="165100" y="2290763"/>
            <a:ext cx="2627313" cy="5762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3CCFF">
                  <a:alpha val="45000"/>
                </a:srgbClr>
              </a:gs>
              <a:gs pos="100000">
                <a:srgbClr val="8FB4FF">
                  <a:alpha val="45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5000"/>
              </a:lnSpc>
            </a:pPr>
            <a:r>
              <a:rPr lang="ru-RU" sz="1000" dirty="0">
                <a:solidFill>
                  <a:srgbClr val="30243C"/>
                </a:solidFill>
              </a:rPr>
              <a:t>Реализация приоритетных</a:t>
            </a:r>
          </a:p>
          <a:p>
            <a:pPr algn="ctr">
              <a:lnSpc>
                <a:spcPct val="75000"/>
              </a:lnSpc>
            </a:pPr>
            <a:r>
              <a:rPr lang="ru-RU" sz="1000" dirty="0">
                <a:solidFill>
                  <a:srgbClr val="30243C"/>
                </a:solidFill>
              </a:rPr>
              <a:t> производственных и исследовательских </a:t>
            </a:r>
          </a:p>
          <a:p>
            <a:pPr algn="ctr">
              <a:lnSpc>
                <a:spcPct val="75000"/>
              </a:lnSpc>
            </a:pPr>
            <a:r>
              <a:rPr lang="ru-RU" sz="1000" dirty="0">
                <a:solidFill>
                  <a:srgbClr val="30243C"/>
                </a:solidFill>
              </a:rPr>
              <a:t>задач с привлечением ведущих</a:t>
            </a:r>
          </a:p>
          <a:p>
            <a:pPr algn="ctr">
              <a:lnSpc>
                <a:spcPct val="75000"/>
              </a:lnSpc>
            </a:pPr>
            <a:r>
              <a:rPr lang="ru-RU" sz="1000" dirty="0">
                <a:solidFill>
                  <a:srgbClr val="30243C"/>
                </a:solidFill>
              </a:rPr>
              <a:t>преподавателей и студентов</a:t>
            </a:r>
          </a:p>
        </p:txBody>
      </p:sp>
      <p:sp>
        <p:nvSpPr>
          <p:cNvPr id="103435" name="AutoShape 15"/>
          <p:cNvSpPr>
            <a:spLocks noChangeArrowheads="1"/>
          </p:cNvSpPr>
          <p:nvPr/>
        </p:nvSpPr>
        <p:spPr bwMode="auto">
          <a:xfrm>
            <a:off x="165100" y="3194050"/>
            <a:ext cx="2627313" cy="6492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3CCFF">
                  <a:alpha val="45000"/>
                </a:srgbClr>
              </a:gs>
              <a:gs pos="100000">
                <a:srgbClr val="8FB4FF">
                  <a:alpha val="45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5000"/>
              </a:lnSpc>
            </a:pPr>
            <a:r>
              <a:rPr lang="ru-RU" sz="1000"/>
              <a:t>Выполнение прикладных НИР и НИОКР</a:t>
            </a:r>
          </a:p>
          <a:p>
            <a:pPr algn="ctr">
              <a:lnSpc>
                <a:spcPct val="75000"/>
              </a:lnSpc>
            </a:pPr>
            <a:r>
              <a:rPr lang="ru-RU" sz="1000"/>
              <a:t> в рамках Программ  развития </a:t>
            </a:r>
          </a:p>
          <a:p>
            <a:pPr algn="ctr">
              <a:lnSpc>
                <a:spcPct val="75000"/>
              </a:lnSpc>
            </a:pPr>
            <a:r>
              <a:rPr lang="ru-RU" sz="1000"/>
              <a:t>дивизионов ГК «Росатом»</a:t>
            </a:r>
            <a:r>
              <a:rPr lang="ru-RU" sz="10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3436" name="AutoShape 16"/>
          <p:cNvSpPr>
            <a:spLocks noChangeArrowheads="1"/>
          </p:cNvSpPr>
          <p:nvPr/>
        </p:nvSpPr>
        <p:spPr bwMode="auto">
          <a:xfrm>
            <a:off x="6362700" y="3267075"/>
            <a:ext cx="2627313" cy="5762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3CCFF">
                  <a:alpha val="45000"/>
                </a:srgbClr>
              </a:gs>
              <a:gs pos="100000">
                <a:srgbClr val="8FB4FF">
                  <a:alpha val="45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5000"/>
              </a:lnSpc>
            </a:pPr>
            <a:r>
              <a:rPr lang="ru-RU" sz="1000">
                <a:solidFill>
                  <a:srgbClr val="30243C"/>
                </a:solidFill>
              </a:rPr>
              <a:t>Целевая подготовка</a:t>
            </a:r>
          </a:p>
          <a:p>
            <a:pPr algn="ctr">
              <a:lnSpc>
                <a:spcPct val="75000"/>
              </a:lnSpc>
            </a:pPr>
            <a:r>
              <a:rPr lang="ru-RU" sz="1000">
                <a:solidFill>
                  <a:srgbClr val="30243C"/>
                </a:solidFill>
              </a:rPr>
              <a:t> специалистов по востребованным </a:t>
            </a:r>
          </a:p>
          <a:p>
            <a:pPr algn="ctr">
              <a:lnSpc>
                <a:spcPct val="75000"/>
              </a:lnSpc>
            </a:pPr>
            <a:r>
              <a:rPr lang="ru-RU" sz="1000">
                <a:solidFill>
                  <a:srgbClr val="30243C"/>
                </a:solidFill>
              </a:rPr>
              <a:t>специальностям и направлениям</a:t>
            </a:r>
          </a:p>
        </p:txBody>
      </p:sp>
      <p:sp>
        <p:nvSpPr>
          <p:cNvPr id="103437" name="AutoShape 19"/>
          <p:cNvSpPr>
            <a:spLocks noChangeArrowheads="1"/>
          </p:cNvSpPr>
          <p:nvPr/>
        </p:nvSpPr>
        <p:spPr bwMode="auto">
          <a:xfrm>
            <a:off x="6372225" y="5445125"/>
            <a:ext cx="2627313" cy="720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3CCFF">
                  <a:alpha val="45000"/>
                </a:srgbClr>
              </a:gs>
              <a:gs pos="100000">
                <a:srgbClr val="8FB4FF">
                  <a:alpha val="45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5000"/>
              </a:lnSpc>
              <a:buClr>
                <a:srgbClr val="000000"/>
              </a:buClr>
            </a:pPr>
            <a:r>
              <a:rPr lang="ru-RU" sz="1000">
                <a:solidFill>
                  <a:srgbClr val="414142"/>
                </a:solidFill>
              </a:rPr>
              <a:t>Разработка основных индикаторов для </a:t>
            </a:r>
          </a:p>
          <a:p>
            <a:pPr algn="ctr">
              <a:lnSpc>
                <a:spcPct val="75000"/>
              </a:lnSpc>
              <a:buClr>
                <a:srgbClr val="000000"/>
              </a:buClr>
            </a:pPr>
            <a:r>
              <a:rPr lang="ru-RU" sz="1000">
                <a:solidFill>
                  <a:srgbClr val="414142"/>
                </a:solidFill>
              </a:rPr>
              <a:t>анализа эффективности развития </a:t>
            </a:r>
          </a:p>
          <a:p>
            <a:pPr algn="ctr">
              <a:lnSpc>
                <a:spcPct val="75000"/>
              </a:lnSpc>
              <a:buClr>
                <a:srgbClr val="000000"/>
              </a:buClr>
            </a:pPr>
            <a:r>
              <a:rPr lang="ru-RU" sz="1000">
                <a:solidFill>
                  <a:srgbClr val="414142"/>
                </a:solidFill>
              </a:rPr>
              <a:t>ВИТИ НИЯУ МИФИ в целях </a:t>
            </a:r>
          </a:p>
          <a:p>
            <a:pPr algn="ctr">
              <a:lnSpc>
                <a:spcPct val="75000"/>
              </a:lnSpc>
              <a:buClr>
                <a:srgbClr val="000000"/>
              </a:buClr>
            </a:pPr>
            <a:r>
              <a:rPr lang="ru-RU" sz="1000">
                <a:solidFill>
                  <a:srgbClr val="414142"/>
                </a:solidFill>
              </a:rPr>
              <a:t>обеспечения дивизионов ГК «Росатом»</a:t>
            </a:r>
          </a:p>
          <a:p>
            <a:pPr algn="ctr">
              <a:lnSpc>
                <a:spcPct val="75000"/>
              </a:lnSpc>
              <a:buClr>
                <a:srgbClr val="000000"/>
              </a:buClr>
            </a:pPr>
            <a:r>
              <a:rPr lang="ru-RU" sz="1000">
                <a:solidFill>
                  <a:srgbClr val="414142"/>
                </a:solidFill>
              </a:rPr>
              <a:t> кадрами ВПО и СПО</a:t>
            </a:r>
          </a:p>
        </p:txBody>
      </p:sp>
      <p:sp>
        <p:nvSpPr>
          <p:cNvPr id="103438" name="AutoShape 20"/>
          <p:cNvSpPr>
            <a:spLocks noChangeArrowheads="1"/>
          </p:cNvSpPr>
          <p:nvPr/>
        </p:nvSpPr>
        <p:spPr bwMode="auto">
          <a:xfrm>
            <a:off x="179388" y="4281488"/>
            <a:ext cx="2627312" cy="8286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3CCFF">
                  <a:alpha val="45000"/>
                </a:srgbClr>
              </a:gs>
              <a:gs pos="100000">
                <a:srgbClr val="8FB4FF">
                  <a:alpha val="45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5000"/>
              </a:lnSpc>
              <a:buClr>
                <a:srgbClr val="000000"/>
              </a:buClr>
            </a:pPr>
            <a:r>
              <a:rPr lang="ru-RU" sz="1000">
                <a:solidFill>
                  <a:srgbClr val="414142"/>
                </a:solidFill>
              </a:rPr>
              <a:t>Проведение ежегодной отраслевой </a:t>
            </a:r>
          </a:p>
          <a:p>
            <a:pPr algn="ctr">
              <a:lnSpc>
                <a:spcPct val="75000"/>
              </a:lnSpc>
              <a:buClr>
                <a:srgbClr val="000000"/>
              </a:buClr>
            </a:pPr>
            <a:r>
              <a:rPr lang="ru-RU" sz="1000">
                <a:solidFill>
                  <a:srgbClr val="414142"/>
                </a:solidFill>
              </a:rPr>
              <a:t>научно-практической  конференции</a:t>
            </a:r>
          </a:p>
          <a:p>
            <a:pPr algn="ctr">
              <a:lnSpc>
                <a:spcPct val="75000"/>
              </a:lnSpc>
              <a:buClr>
                <a:srgbClr val="000000"/>
              </a:buClr>
            </a:pPr>
            <a:r>
              <a:rPr lang="ru-RU" sz="1000">
                <a:solidFill>
                  <a:srgbClr val="414142"/>
                </a:solidFill>
              </a:rPr>
              <a:t> «Глобальная ядерная безопасность», </a:t>
            </a:r>
          </a:p>
          <a:p>
            <a:pPr algn="ctr">
              <a:lnSpc>
                <a:spcPct val="75000"/>
              </a:lnSpc>
              <a:buClr>
                <a:srgbClr val="000000"/>
              </a:buClr>
            </a:pPr>
            <a:r>
              <a:rPr lang="ru-RU" sz="1000">
                <a:solidFill>
                  <a:srgbClr val="414142"/>
                </a:solidFill>
              </a:rPr>
              <a:t>издание тематического журнала по </a:t>
            </a:r>
          </a:p>
          <a:p>
            <a:pPr algn="ctr">
              <a:lnSpc>
                <a:spcPct val="75000"/>
              </a:lnSpc>
              <a:buClr>
                <a:srgbClr val="000000"/>
              </a:buClr>
            </a:pPr>
            <a:r>
              <a:rPr lang="ru-RU" sz="1000">
                <a:solidFill>
                  <a:srgbClr val="414142"/>
                </a:solidFill>
              </a:rPr>
              <a:t>результатам научных исследований,</a:t>
            </a:r>
          </a:p>
          <a:p>
            <a:pPr algn="ctr">
              <a:lnSpc>
                <a:spcPct val="75000"/>
              </a:lnSpc>
              <a:buClr>
                <a:srgbClr val="000000"/>
              </a:buClr>
            </a:pPr>
            <a:r>
              <a:rPr lang="ru-RU" sz="1000">
                <a:solidFill>
                  <a:srgbClr val="414142"/>
                </a:solidFill>
              </a:rPr>
              <a:t> представленных на конференции</a:t>
            </a:r>
            <a:endParaRPr lang="ru-RU" sz="1000">
              <a:solidFill>
                <a:srgbClr val="30243C"/>
              </a:solidFill>
            </a:endParaRPr>
          </a:p>
        </p:txBody>
      </p:sp>
      <p:sp>
        <p:nvSpPr>
          <p:cNvPr id="103439" name="AutoShape 21"/>
          <p:cNvSpPr>
            <a:spLocks noChangeArrowheads="1"/>
          </p:cNvSpPr>
          <p:nvPr/>
        </p:nvSpPr>
        <p:spPr bwMode="auto">
          <a:xfrm>
            <a:off x="6372225" y="4360863"/>
            <a:ext cx="2627313" cy="5762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3CCFF">
                  <a:alpha val="45000"/>
                </a:srgbClr>
              </a:gs>
              <a:gs pos="100000">
                <a:srgbClr val="8FB4FF">
                  <a:alpha val="45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5000"/>
              </a:lnSpc>
              <a:buClr>
                <a:srgbClr val="414142"/>
              </a:buClr>
              <a:buSzPts val="2400"/>
              <a:buFont typeface="+mj-lt"/>
              <a:buNone/>
            </a:pPr>
            <a:r>
              <a:rPr lang="ru-RU" sz="1000">
                <a:solidFill>
                  <a:srgbClr val="30243C"/>
                </a:solidFill>
              </a:rPr>
              <a:t>Организация системы </a:t>
            </a:r>
          </a:p>
          <a:p>
            <a:pPr algn="ctr">
              <a:lnSpc>
                <a:spcPct val="75000"/>
              </a:lnSpc>
              <a:buClr>
                <a:srgbClr val="414142"/>
              </a:buClr>
              <a:buSzPts val="2400"/>
              <a:buFont typeface="+mj-lt"/>
              <a:buNone/>
            </a:pPr>
            <a:r>
              <a:rPr lang="ru-RU" sz="1000">
                <a:solidFill>
                  <a:srgbClr val="30243C"/>
                </a:solidFill>
              </a:rPr>
              <a:t>непрерывных практик на предприятии, </a:t>
            </a:r>
          </a:p>
          <a:p>
            <a:pPr algn="ctr">
              <a:lnSpc>
                <a:spcPct val="75000"/>
              </a:lnSpc>
              <a:buClr>
                <a:srgbClr val="414142"/>
              </a:buClr>
              <a:buSzPts val="2400"/>
              <a:buFont typeface="+mj-lt"/>
              <a:buNone/>
            </a:pPr>
            <a:r>
              <a:rPr lang="ru-RU" sz="1000">
                <a:solidFill>
                  <a:srgbClr val="30243C"/>
                </a:solidFill>
              </a:rPr>
              <a:t>трудоустройство на старших курсах</a:t>
            </a:r>
          </a:p>
        </p:txBody>
      </p:sp>
      <p:sp>
        <p:nvSpPr>
          <p:cNvPr id="103440" name="AutoShape 22"/>
          <p:cNvSpPr>
            <a:spLocks noChangeArrowheads="1"/>
          </p:cNvSpPr>
          <p:nvPr/>
        </p:nvSpPr>
        <p:spPr bwMode="auto">
          <a:xfrm>
            <a:off x="179388" y="5661025"/>
            <a:ext cx="2627312" cy="5762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3CCFF">
                  <a:alpha val="45000"/>
                </a:srgbClr>
              </a:gs>
              <a:gs pos="100000">
                <a:srgbClr val="8FB4FF">
                  <a:alpha val="45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5000"/>
              </a:lnSpc>
              <a:buClr>
                <a:srgbClr val="414142"/>
              </a:buClr>
              <a:buSzPts val="2400"/>
              <a:buFont typeface="+mj-lt"/>
              <a:buNone/>
            </a:pPr>
            <a:r>
              <a:rPr lang="ru-RU" sz="1000" dirty="0">
                <a:solidFill>
                  <a:srgbClr val="30243C"/>
                </a:solidFill>
              </a:rPr>
              <a:t>Развитие совместной учебно-научной </a:t>
            </a:r>
          </a:p>
          <a:p>
            <a:pPr algn="ctr">
              <a:lnSpc>
                <a:spcPct val="75000"/>
              </a:lnSpc>
              <a:buClr>
                <a:srgbClr val="414142"/>
              </a:buClr>
              <a:buSzPts val="2400"/>
              <a:buFont typeface="+mj-lt"/>
              <a:buNone/>
            </a:pPr>
            <a:r>
              <a:rPr lang="ru-RU" sz="1000" dirty="0">
                <a:solidFill>
                  <a:srgbClr val="30243C"/>
                </a:solidFill>
              </a:rPr>
              <a:t>инфраструктуры </a:t>
            </a:r>
          </a:p>
          <a:p>
            <a:pPr algn="ctr">
              <a:lnSpc>
                <a:spcPct val="75000"/>
              </a:lnSpc>
              <a:buClr>
                <a:srgbClr val="414142"/>
              </a:buClr>
              <a:buSzPts val="2400"/>
              <a:buFont typeface="+mj-lt"/>
              <a:buNone/>
            </a:pPr>
            <a:r>
              <a:rPr lang="ru-RU" sz="1000" dirty="0">
                <a:solidFill>
                  <a:srgbClr val="30243C"/>
                </a:solidFill>
              </a:rPr>
              <a:t>(базовые кафедры,</a:t>
            </a:r>
          </a:p>
          <a:p>
            <a:pPr algn="ctr">
              <a:lnSpc>
                <a:spcPct val="75000"/>
              </a:lnSpc>
              <a:buClr>
                <a:srgbClr val="414142"/>
              </a:buClr>
              <a:buSzPts val="2400"/>
              <a:buFont typeface="+mj-lt"/>
              <a:buNone/>
            </a:pPr>
            <a:r>
              <a:rPr lang="ru-RU" sz="1000" dirty="0">
                <a:solidFill>
                  <a:srgbClr val="30243C"/>
                </a:solidFill>
              </a:rPr>
              <a:t> ресурсные центры и лаборатории)</a:t>
            </a:r>
          </a:p>
        </p:txBody>
      </p:sp>
      <p:sp>
        <p:nvSpPr>
          <p:cNvPr id="103441" name="AutoShape 23"/>
          <p:cNvSpPr>
            <a:spLocks noChangeArrowheads="1"/>
          </p:cNvSpPr>
          <p:nvPr/>
        </p:nvSpPr>
        <p:spPr bwMode="auto">
          <a:xfrm>
            <a:off x="3276600" y="5805488"/>
            <a:ext cx="2627313" cy="5762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3CCFF">
                  <a:alpha val="45000"/>
                </a:srgbClr>
              </a:gs>
              <a:gs pos="100000">
                <a:srgbClr val="8FB4FF">
                  <a:alpha val="45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5000"/>
              </a:lnSpc>
              <a:buClr>
                <a:srgbClr val="5629D5"/>
              </a:buClr>
              <a:buSzPts val="2200"/>
              <a:buFont typeface="Wingdings" pitchFamily="2" charset="2"/>
              <a:buNone/>
            </a:pPr>
            <a:r>
              <a:rPr lang="ru-RU" sz="1000" dirty="0"/>
              <a:t>Организация обучения на основе</a:t>
            </a:r>
          </a:p>
          <a:p>
            <a:pPr algn="ctr">
              <a:lnSpc>
                <a:spcPct val="75000"/>
              </a:lnSpc>
              <a:buClr>
                <a:srgbClr val="5629D5"/>
              </a:buClr>
              <a:buSzPts val="2200"/>
              <a:buFont typeface="Wingdings" pitchFamily="2" charset="2"/>
              <a:buNone/>
            </a:pPr>
            <a:r>
              <a:rPr lang="ru-RU" sz="1000" dirty="0"/>
              <a:t>принципов втузовской системы</a:t>
            </a:r>
            <a:endParaRPr lang="ru-RU" sz="1000" dirty="0">
              <a:solidFill>
                <a:srgbClr val="30243C"/>
              </a:solidFill>
            </a:endParaRPr>
          </a:p>
        </p:txBody>
      </p:sp>
      <p:sp>
        <p:nvSpPr>
          <p:cNvPr id="103442" name="AutoShape 24"/>
          <p:cNvSpPr>
            <a:spLocks noChangeArrowheads="1"/>
          </p:cNvSpPr>
          <p:nvPr/>
        </p:nvSpPr>
        <p:spPr bwMode="auto">
          <a:xfrm>
            <a:off x="6372225" y="1341438"/>
            <a:ext cx="2627313" cy="5762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3CCFF">
                  <a:alpha val="45000"/>
                </a:srgbClr>
              </a:gs>
              <a:gs pos="100000">
                <a:srgbClr val="8FB4FF">
                  <a:alpha val="45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5000"/>
              </a:lnSpc>
            </a:pPr>
            <a:r>
              <a:rPr lang="ru-RU" sz="1000" dirty="0">
                <a:solidFill>
                  <a:srgbClr val="414142"/>
                </a:solidFill>
              </a:rPr>
              <a:t>Повышение квалификации и стажировка</a:t>
            </a:r>
          </a:p>
          <a:p>
            <a:pPr algn="ctr">
              <a:lnSpc>
                <a:spcPct val="75000"/>
              </a:lnSpc>
            </a:pPr>
            <a:r>
              <a:rPr lang="ru-RU" sz="1000" dirty="0">
                <a:solidFill>
                  <a:srgbClr val="414142"/>
                </a:solidFill>
              </a:rPr>
              <a:t>на предприятиях ГК «</a:t>
            </a:r>
            <a:r>
              <a:rPr lang="ru-RU" sz="1000" dirty="0" err="1">
                <a:solidFill>
                  <a:srgbClr val="414142"/>
                </a:solidFill>
              </a:rPr>
              <a:t>Росатом</a:t>
            </a:r>
            <a:r>
              <a:rPr lang="ru-RU" sz="1000" dirty="0">
                <a:solidFill>
                  <a:srgbClr val="414142"/>
                </a:solidFill>
              </a:rPr>
              <a:t>» ППС и НПР </a:t>
            </a:r>
          </a:p>
          <a:p>
            <a:pPr algn="ctr">
              <a:lnSpc>
                <a:spcPct val="75000"/>
              </a:lnSpc>
            </a:pPr>
            <a:r>
              <a:rPr lang="ru-RU" sz="1000" dirty="0">
                <a:solidFill>
                  <a:srgbClr val="414142"/>
                </a:solidFill>
              </a:rPr>
              <a:t>ВИТИ по ведущим  направлениям развития </a:t>
            </a:r>
          </a:p>
          <a:p>
            <a:pPr algn="ctr">
              <a:lnSpc>
                <a:spcPct val="75000"/>
              </a:lnSpc>
            </a:pPr>
            <a:r>
              <a:rPr lang="ru-RU" sz="1000" dirty="0">
                <a:solidFill>
                  <a:srgbClr val="414142"/>
                </a:solidFill>
              </a:rPr>
              <a:t>производства и технологий</a:t>
            </a:r>
            <a:endParaRPr lang="ru-RU" sz="1000" dirty="0">
              <a:solidFill>
                <a:srgbClr val="30243C"/>
              </a:solidFill>
            </a:endParaRPr>
          </a:p>
        </p:txBody>
      </p:sp>
      <p:sp>
        <p:nvSpPr>
          <p:cNvPr id="103443" name="AutoShape 25"/>
          <p:cNvSpPr>
            <a:spLocks noChangeArrowheads="1"/>
          </p:cNvSpPr>
          <p:nvPr/>
        </p:nvSpPr>
        <p:spPr bwMode="auto">
          <a:xfrm>
            <a:off x="3240088" y="1268413"/>
            <a:ext cx="2627312" cy="647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3CCFF">
                  <a:alpha val="45000"/>
                </a:srgbClr>
              </a:gs>
              <a:gs pos="100000">
                <a:srgbClr val="8FB4FF">
                  <a:alpha val="45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5000"/>
              </a:lnSpc>
            </a:pPr>
            <a:r>
              <a:rPr lang="ru-RU" sz="1000" dirty="0">
                <a:solidFill>
                  <a:srgbClr val="30243C"/>
                </a:solidFill>
              </a:rPr>
              <a:t>Долгосрочная программа</a:t>
            </a:r>
            <a:r>
              <a:rPr lang="ru-RU" dirty="0">
                <a:solidFill>
                  <a:srgbClr val="30243C"/>
                </a:solidFill>
              </a:rPr>
              <a:t> </a:t>
            </a:r>
            <a:r>
              <a:rPr lang="ru-RU" sz="1000" dirty="0">
                <a:solidFill>
                  <a:srgbClr val="30243C"/>
                </a:solidFill>
              </a:rPr>
              <a:t>совместной</a:t>
            </a:r>
          </a:p>
          <a:p>
            <a:pPr algn="ctr">
              <a:lnSpc>
                <a:spcPct val="75000"/>
              </a:lnSpc>
            </a:pPr>
            <a:r>
              <a:rPr lang="ru-RU" sz="1000" dirty="0">
                <a:solidFill>
                  <a:srgbClr val="30243C"/>
                </a:solidFill>
              </a:rPr>
              <a:t> подготовки специалистов на основе заказа </a:t>
            </a:r>
          </a:p>
          <a:p>
            <a:pPr algn="ctr">
              <a:lnSpc>
                <a:spcPct val="75000"/>
              </a:lnSpc>
            </a:pPr>
            <a:r>
              <a:rPr lang="ru-RU" sz="1000" dirty="0">
                <a:solidFill>
                  <a:srgbClr val="30243C"/>
                </a:solidFill>
              </a:rPr>
              <a:t>ГК «</a:t>
            </a:r>
            <a:r>
              <a:rPr lang="ru-RU" sz="1000" dirty="0" err="1">
                <a:solidFill>
                  <a:srgbClr val="30243C"/>
                </a:solidFill>
              </a:rPr>
              <a:t>Росатом</a:t>
            </a:r>
            <a:r>
              <a:rPr lang="ru-RU" sz="1000" dirty="0">
                <a:solidFill>
                  <a:srgbClr val="30243C"/>
                </a:solidFill>
              </a:rPr>
              <a:t>» с учетом производственных</a:t>
            </a:r>
          </a:p>
          <a:p>
            <a:pPr algn="ctr">
              <a:lnSpc>
                <a:spcPct val="75000"/>
              </a:lnSpc>
            </a:pPr>
            <a:r>
              <a:rPr lang="ru-RU" sz="1000" dirty="0">
                <a:solidFill>
                  <a:srgbClr val="30243C"/>
                </a:solidFill>
              </a:rPr>
              <a:t> планов и стратегии развития дивизионов</a:t>
            </a:r>
          </a:p>
        </p:txBody>
      </p:sp>
      <p:sp>
        <p:nvSpPr>
          <p:cNvPr id="103444" name="Line 26"/>
          <p:cNvSpPr>
            <a:spLocks noChangeShapeType="1"/>
          </p:cNvSpPr>
          <p:nvPr/>
        </p:nvSpPr>
        <p:spPr bwMode="auto">
          <a:xfrm>
            <a:off x="4572000" y="1916113"/>
            <a:ext cx="0" cy="36036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45" name="Line 27"/>
          <p:cNvSpPr>
            <a:spLocks noChangeShapeType="1"/>
          </p:cNvSpPr>
          <p:nvPr/>
        </p:nvSpPr>
        <p:spPr bwMode="auto">
          <a:xfrm>
            <a:off x="2843213" y="1628775"/>
            <a:ext cx="936625" cy="8636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46" name="Line 28"/>
          <p:cNvSpPr>
            <a:spLocks noChangeShapeType="1"/>
          </p:cNvSpPr>
          <p:nvPr/>
        </p:nvSpPr>
        <p:spPr bwMode="auto">
          <a:xfrm>
            <a:off x="2879725" y="2565400"/>
            <a:ext cx="323850" cy="28733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47" name="Line 29"/>
          <p:cNvSpPr>
            <a:spLocks noChangeShapeType="1"/>
          </p:cNvSpPr>
          <p:nvPr/>
        </p:nvSpPr>
        <p:spPr bwMode="auto">
          <a:xfrm flipH="1">
            <a:off x="5508625" y="1628775"/>
            <a:ext cx="792163" cy="8636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48" name="Line 30"/>
          <p:cNvSpPr>
            <a:spLocks noChangeShapeType="1"/>
          </p:cNvSpPr>
          <p:nvPr/>
        </p:nvSpPr>
        <p:spPr bwMode="auto">
          <a:xfrm flipH="1">
            <a:off x="5795963" y="2579688"/>
            <a:ext cx="431800" cy="20161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49" name="Line 31"/>
          <p:cNvSpPr>
            <a:spLocks noChangeShapeType="1"/>
          </p:cNvSpPr>
          <p:nvPr/>
        </p:nvSpPr>
        <p:spPr bwMode="auto">
          <a:xfrm flipH="1">
            <a:off x="2843213" y="5373688"/>
            <a:ext cx="828675" cy="6477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50" name="Line 32"/>
          <p:cNvSpPr>
            <a:spLocks noChangeShapeType="1"/>
          </p:cNvSpPr>
          <p:nvPr/>
        </p:nvSpPr>
        <p:spPr bwMode="auto">
          <a:xfrm flipH="1">
            <a:off x="2806700" y="4760913"/>
            <a:ext cx="325438" cy="13811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51" name="Line 33"/>
          <p:cNvSpPr>
            <a:spLocks noChangeShapeType="1"/>
          </p:cNvSpPr>
          <p:nvPr/>
        </p:nvSpPr>
        <p:spPr bwMode="auto">
          <a:xfrm>
            <a:off x="2792413" y="3560763"/>
            <a:ext cx="123825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52" name="Line 35"/>
          <p:cNvSpPr>
            <a:spLocks noChangeShapeType="1"/>
          </p:cNvSpPr>
          <p:nvPr/>
        </p:nvSpPr>
        <p:spPr bwMode="auto">
          <a:xfrm flipH="1">
            <a:off x="4570413" y="5516563"/>
            <a:ext cx="1587" cy="2889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53" name="Line 36"/>
          <p:cNvSpPr>
            <a:spLocks noChangeShapeType="1"/>
          </p:cNvSpPr>
          <p:nvPr/>
        </p:nvSpPr>
        <p:spPr bwMode="auto">
          <a:xfrm>
            <a:off x="5580063" y="5373688"/>
            <a:ext cx="720725" cy="50323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54" name="Line 37"/>
          <p:cNvSpPr>
            <a:spLocks noChangeShapeType="1"/>
          </p:cNvSpPr>
          <p:nvPr/>
        </p:nvSpPr>
        <p:spPr bwMode="auto">
          <a:xfrm>
            <a:off x="6084888" y="4648200"/>
            <a:ext cx="215900" cy="11271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55" name="Line 38"/>
          <p:cNvSpPr>
            <a:spLocks noChangeShapeType="1"/>
          </p:cNvSpPr>
          <p:nvPr/>
        </p:nvSpPr>
        <p:spPr bwMode="auto">
          <a:xfrm flipH="1">
            <a:off x="6227763" y="3573463"/>
            <a:ext cx="144462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7950" y="128588"/>
            <a:ext cx="87852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Основные направления  деятельности по стратегическому партнерству ВИТИ НИЯУ МИФИ с предприятиями  </a:t>
            </a:r>
            <a:r>
              <a:rPr lang="ru-RU"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Госкорпорации</a:t>
            </a:r>
            <a:r>
              <a:rPr lang="ru-RU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«</a:t>
            </a:r>
            <a:r>
              <a:rPr lang="ru-RU"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Росатом</a:t>
            </a:r>
            <a:r>
              <a:rPr lang="ru-RU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»</a:t>
            </a:r>
          </a:p>
        </p:txBody>
      </p:sp>
      <p:sp>
        <p:nvSpPr>
          <p:cNvPr id="35" name="Овал 34"/>
          <p:cNvSpPr/>
          <p:nvPr/>
        </p:nvSpPr>
        <p:spPr>
          <a:xfrm>
            <a:off x="3071813" y="2857500"/>
            <a:ext cx="1000125" cy="98583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36" name="Овал 35"/>
          <p:cNvSpPr/>
          <p:nvPr/>
        </p:nvSpPr>
        <p:spPr>
          <a:xfrm>
            <a:off x="4714875" y="4572000"/>
            <a:ext cx="928688" cy="80168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3459" name="TextBox 36"/>
          <p:cNvSpPr txBox="1">
            <a:spLocks noChangeArrowheads="1"/>
          </p:cNvSpPr>
          <p:nvPr/>
        </p:nvSpPr>
        <p:spPr bwMode="auto">
          <a:xfrm>
            <a:off x="3214688" y="3214688"/>
            <a:ext cx="86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chemeClr val="bg1"/>
                </a:solidFill>
              </a:rPr>
              <a:t>НИАЭП</a:t>
            </a:r>
          </a:p>
        </p:txBody>
      </p:sp>
      <p:sp>
        <p:nvSpPr>
          <p:cNvPr id="103460" name="TextBox 37"/>
          <p:cNvSpPr txBox="1">
            <a:spLocks noChangeArrowheads="1"/>
          </p:cNvSpPr>
          <p:nvPr/>
        </p:nvSpPr>
        <p:spPr bwMode="auto">
          <a:xfrm>
            <a:off x="4716463" y="4797425"/>
            <a:ext cx="7921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bg1"/>
                </a:solidFill>
              </a:rPr>
              <a:t>В Ф НИАЭП</a:t>
            </a:r>
          </a:p>
        </p:txBody>
      </p:sp>
      <p:sp>
        <p:nvSpPr>
          <p:cNvPr id="103461" name="Oval 5"/>
          <p:cNvSpPr>
            <a:spLocks noChangeArrowheads="1"/>
          </p:cNvSpPr>
          <p:nvPr/>
        </p:nvSpPr>
        <p:spPr bwMode="auto">
          <a:xfrm>
            <a:off x="4000500" y="2357438"/>
            <a:ext cx="1071563" cy="928687"/>
          </a:xfrm>
          <a:prstGeom prst="ellipse">
            <a:avLst/>
          </a:prstGeom>
          <a:gradFill rotWithShape="1">
            <a:gsLst>
              <a:gs pos="0">
                <a:srgbClr val="0099CC">
                  <a:alpha val="50000"/>
                </a:srgbClr>
              </a:gs>
              <a:gs pos="100000">
                <a:srgbClr val="3333CC">
                  <a:alpha val="46999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>
                <a:solidFill>
                  <a:schemeClr val="bg1"/>
                </a:solidFill>
              </a:rPr>
              <a:t>Концерн</a:t>
            </a:r>
          </a:p>
          <a:p>
            <a:pPr algn="ctr"/>
            <a:r>
              <a:rPr lang="ru-RU" sz="1400" b="1">
                <a:solidFill>
                  <a:schemeClr val="bg1"/>
                </a:solidFill>
              </a:rPr>
              <a:t>«Росэнер-</a:t>
            </a:r>
          </a:p>
          <a:p>
            <a:pPr algn="ctr"/>
            <a:r>
              <a:rPr lang="ru-RU" sz="1400" b="1">
                <a:solidFill>
                  <a:schemeClr val="bg1"/>
                </a:solidFill>
              </a:rPr>
              <a:t>гоатом»</a:t>
            </a:r>
          </a:p>
        </p:txBody>
      </p:sp>
      <p:sp>
        <p:nvSpPr>
          <p:cNvPr id="103462" name="Oval 3"/>
          <p:cNvSpPr>
            <a:spLocks noChangeArrowheads="1"/>
          </p:cNvSpPr>
          <p:nvPr/>
        </p:nvSpPr>
        <p:spPr bwMode="auto">
          <a:xfrm>
            <a:off x="4071938" y="3214688"/>
            <a:ext cx="1008062" cy="936625"/>
          </a:xfrm>
          <a:prstGeom prst="ellipse">
            <a:avLst/>
          </a:prstGeom>
          <a:gradFill rotWithShape="1">
            <a:gsLst>
              <a:gs pos="0">
                <a:srgbClr val="FF9933">
                  <a:alpha val="50000"/>
                </a:srgbClr>
              </a:gs>
              <a:gs pos="100000">
                <a:srgbClr val="FF6600">
                  <a:alpha val="50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>
                <a:solidFill>
                  <a:srgbClr val="414142"/>
                </a:solidFill>
              </a:rPr>
              <a:t> НИЯУ</a:t>
            </a:r>
          </a:p>
          <a:p>
            <a:pPr algn="ctr"/>
            <a:r>
              <a:rPr lang="ru-RU" sz="1200" b="1">
                <a:solidFill>
                  <a:srgbClr val="414142"/>
                </a:solidFill>
              </a:rPr>
              <a:t>МИФИ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7" cy="903287"/>
          </a:xfrm>
        </p:spPr>
        <p:txBody>
          <a:bodyPr/>
          <a:lstStyle/>
          <a:p>
            <a:pPr algn="ctr">
              <a:lnSpc>
                <a:spcPct val="75000"/>
              </a:lnSpc>
            </a:pPr>
            <a:r>
              <a:rPr lang="ru-RU" sz="2000" dirty="0" smtClean="0"/>
              <a:t>Долгосрочная программа совместной  подготовки специалистов на основе заказа  ГК «</a:t>
            </a:r>
            <a:r>
              <a:rPr lang="ru-RU" sz="2000" dirty="0" err="1" smtClean="0"/>
              <a:t>Росатом</a:t>
            </a:r>
            <a:r>
              <a:rPr lang="ru-RU" sz="2000" dirty="0" smtClean="0"/>
              <a:t>» с учетом производственных</a:t>
            </a:r>
            <a:br>
              <a:rPr lang="ru-RU" sz="2000" dirty="0" smtClean="0"/>
            </a:br>
            <a:r>
              <a:rPr lang="ru-RU" sz="2000" dirty="0" smtClean="0"/>
              <a:t> планов и стратегии развития дивизионов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FBD83-3825-4624-AEA7-6D4388A7B598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340768"/>
            <a:ext cx="3405202" cy="453650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251520" y="1196752"/>
            <a:ext cx="51845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/>
              </a:rPr>
              <a:t>Цель программы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– создание инновационной научно-образовательной системы формирования кадрового потенциала для атомной отрасли, охватывающей уровни высшего, среднего профессионального образования,  а также систему подготовки, переподготовки и повышения квалификации действующего персонала  АЭС и ОАО «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АЭМ-технологии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» «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Атоммаш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» через   консолидации ресурсов ВИТИ НИЯУ МИФИ и  производства.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4653136"/>
            <a:ext cx="5184576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ВИТИ НИЯУ МИФИ – единственный вуз в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ассоциации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Консорциум опорных вузов  ГК «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Росатом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», находящийся  на территории расположения   АЭС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>
                <a:solidFill>
                  <a:srgbClr val="FFFFFF"/>
                </a:solidFill>
              </a:rPr>
              <a:t>Долгосрочная программа совместной  подготовки специалистов на основе заказа  ГК «</a:t>
            </a:r>
            <a:r>
              <a:rPr lang="ru-RU" sz="2000" dirty="0" err="1">
                <a:solidFill>
                  <a:srgbClr val="FFFFFF"/>
                </a:solidFill>
              </a:rPr>
              <a:t>Росатом</a:t>
            </a:r>
            <a:r>
              <a:rPr lang="ru-RU" sz="2000" dirty="0">
                <a:solidFill>
                  <a:srgbClr val="FFFFFF"/>
                </a:solidFill>
              </a:rPr>
              <a:t>» с учетом </a:t>
            </a:r>
            <a:r>
              <a:rPr lang="ru-RU" sz="2000" dirty="0" smtClean="0">
                <a:solidFill>
                  <a:srgbClr val="FFFFFF"/>
                </a:solidFill>
              </a:rPr>
              <a:t>производственных  </a:t>
            </a:r>
            <a:r>
              <a:rPr lang="ru-RU" sz="2000" dirty="0">
                <a:solidFill>
                  <a:srgbClr val="FFFFFF"/>
                </a:solidFill>
              </a:rPr>
              <a:t>планов и стратегии развития дивизионов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FBD83-3825-4624-AEA7-6D4388A7B598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80948"/>
              </p:ext>
            </p:extLst>
          </p:nvPr>
        </p:nvGraphicFramePr>
        <p:xfrm>
          <a:off x="304500" y="1556316"/>
          <a:ext cx="8587979" cy="521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3084"/>
                <a:gridCol w="864096"/>
                <a:gridCol w="1656184"/>
                <a:gridCol w="1800200"/>
                <a:gridCol w="1800200"/>
                <a:gridCol w="1944215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itchFamily="34" charset="0"/>
                          <a:cs typeface="Calibri" pitchFamily="34" charset="0"/>
                        </a:rPr>
                        <a:t>№ п/п</a:t>
                      </a:r>
                      <a:endParaRPr lang="ru-RU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itchFamily="34" charset="0"/>
                          <a:cs typeface="Calibri" pitchFamily="34" charset="0"/>
                        </a:rPr>
                        <a:t>код</a:t>
                      </a:r>
                      <a:endParaRPr lang="ru-RU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itchFamily="34" charset="0"/>
                          <a:cs typeface="Calibri" pitchFamily="34" charset="0"/>
                        </a:rPr>
                        <a:t>Направление</a:t>
                      </a:r>
                    </a:p>
                    <a:p>
                      <a:r>
                        <a:rPr lang="ru-RU" sz="1600" dirty="0" smtClean="0">
                          <a:latin typeface="Calibri" pitchFamily="34" charset="0"/>
                          <a:cs typeface="Calibri" pitchFamily="34" charset="0"/>
                        </a:rPr>
                        <a:t>(специальность)</a:t>
                      </a:r>
                    </a:p>
                    <a:p>
                      <a:r>
                        <a:rPr lang="ru-RU" sz="1600" dirty="0" smtClean="0">
                          <a:latin typeface="Calibri" pitchFamily="34" charset="0"/>
                          <a:cs typeface="Calibri" pitchFamily="34" charset="0"/>
                        </a:rPr>
                        <a:t>подготовки</a:t>
                      </a:r>
                      <a:endParaRPr lang="ru-RU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itchFamily="34" charset="0"/>
                          <a:cs typeface="Calibri" pitchFamily="34" charset="0"/>
                        </a:rPr>
                        <a:t>Профиль</a:t>
                      </a:r>
                    </a:p>
                    <a:p>
                      <a:r>
                        <a:rPr lang="ru-RU" sz="1600" dirty="0" smtClean="0">
                          <a:latin typeface="Calibri" pitchFamily="34" charset="0"/>
                          <a:cs typeface="Calibri" pitchFamily="34" charset="0"/>
                        </a:rPr>
                        <a:t>(специализация)</a:t>
                      </a:r>
                      <a:endParaRPr lang="ru-RU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itchFamily="34" charset="0"/>
                          <a:cs typeface="Calibri" pitchFamily="34" charset="0"/>
                        </a:rPr>
                        <a:t>Работодатель</a:t>
                      </a:r>
                      <a:endParaRPr lang="ru-RU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itchFamily="34" charset="0"/>
                          <a:cs typeface="Calibri" pitchFamily="34" charset="0"/>
                        </a:rPr>
                        <a:t>Представитель </a:t>
                      </a:r>
                    </a:p>
                    <a:p>
                      <a:r>
                        <a:rPr lang="ru-RU" sz="1600" dirty="0" smtClean="0">
                          <a:latin typeface="Calibri" pitchFamily="34" charset="0"/>
                          <a:cs typeface="Calibri" pitchFamily="34" charset="0"/>
                        </a:rPr>
                        <a:t>работодателя, должность</a:t>
                      </a:r>
                      <a:endParaRPr lang="ru-RU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1.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080200.62</a:t>
                      </a:r>
                    </a:p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(38.03.02)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Менеджмент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Производственный менеджмент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Calibri" pitchFamily="34" charset="0"/>
                          <a:cs typeface="Calibri" pitchFamily="34" charset="0"/>
                        </a:rPr>
                        <a:t>РоАЭС</a:t>
                      </a:r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;</a:t>
                      </a:r>
                    </a:p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ООО «</a:t>
                      </a:r>
                      <a:r>
                        <a:rPr lang="ru-RU" sz="1200" dirty="0" err="1" smtClean="0">
                          <a:latin typeface="Calibri" pitchFamily="34" charset="0"/>
                          <a:cs typeface="Calibri" pitchFamily="34" charset="0"/>
                        </a:rPr>
                        <a:t>Югэлектропроект</a:t>
                      </a:r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»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Начальник УТП </a:t>
                      </a:r>
                      <a:r>
                        <a:rPr lang="ru-RU" sz="1200" dirty="0" err="1" smtClean="0">
                          <a:latin typeface="Calibri" pitchFamily="34" charset="0"/>
                          <a:cs typeface="Calibri" pitchFamily="34" charset="0"/>
                        </a:rPr>
                        <a:t>РоАЭС</a:t>
                      </a:r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-</a:t>
                      </a:r>
                    </a:p>
                    <a:p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Ю.В.</a:t>
                      </a:r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Лебедев;</a:t>
                      </a:r>
                    </a:p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Начальник сметно-договорного отдела -</a:t>
                      </a:r>
                    </a:p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Е.Ю. Круглова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2.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140100.62</a:t>
                      </a:r>
                    </a:p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(13.03.01)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Теплоэнергетика и теплотехника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Тепловые электрические станции;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Автоматизация технологических процессов и производств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ОАО «</a:t>
                      </a:r>
                      <a:r>
                        <a:rPr lang="ru-RU" sz="1200" dirty="0" err="1" smtClean="0">
                          <a:latin typeface="Calibri" pitchFamily="34" charset="0"/>
                          <a:cs typeface="Calibri" pitchFamily="34" charset="0"/>
                        </a:rPr>
                        <a:t>Атоммашэкспорт</a:t>
                      </a:r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»;</a:t>
                      </a:r>
                    </a:p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ООО «Инженерный центр «Эксперт»»</a:t>
                      </a:r>
                    </a:p>
                    <a:p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Главный</a:t>
                      </a:r>
                      <a:r>
                        <a:rPr lang="ru-RU" sz="1200" baseline="0" dirty="0" smtClean="0">
                          <a:latin typeface="Calibri" pitchFamily="34" charset="0"/>
                          <a:cs typeface="Calibri" pitchFamily="34" charset="0"/>
                        </a:rPr>
                        <a:t> конструктор транспортно-технологического  оборудования АЭС - Л.А. Первушин;</a:t>
                      </a:r>
                    </a:p>
                    <a:p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Начальник отдела диагностирования экспертной организации- </a:t>
                      </a:r>
                    </a:p>
                    <a:p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О.М. Романов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3.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140400.62</a:t>
                      </a:r>
                    </a:p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(13.03.02)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Электроэнергетика и электротехника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Электрические станции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РоАЭС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;</a:t>
                      </a:r>
                    </a:p>
                    <a:p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ОАО «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Атомэнергоремонт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»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Начальник УТП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РоАЭС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Ю.В.Лебедев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Директор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Волгодонского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филиала –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В.В.Гук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140700.62</a:t>
                      </a:r>
                    </a:p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(14.03.01)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Ядерная энергетика и теплофизика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Ядерная энергетика и теплофизика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РоАЭС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ОАО «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Атомэнергоремонт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»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Начальник УТП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РоАЭС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Ю.В.Лебедев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Директор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Волгодонского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филиала –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В.В.Гук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528" y="115610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Согласование с работодателем </a:t>
            </a:r>
            <a:r>
              <a:rPr lang="ru-RU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компетентностной</a:t>
            </a:r>
            <a:r>
              <a:rPr lang="ru-RU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модели выпускника</a:t>
            </a:r>
            <a:endParaRPr lang="ru-RU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292403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srgbClr val="FFFFFF"/>
                </a:solidFill>
              </a:rPr>
              <a:t>Долгосрочная программа совместной  подготовки специалистов на основе заказа  ГК «</a:t>
            </a:r>
            <a:r>
              <a:rPr lang="ru-RU" sz="2000" dirty="0" err="1">
                <a:solidFill>
                  <a:srgbClr val="FFFFFF"/>
                </a:solidFill>
              </a:rPr>
              <a:t>Росатом</a:t>
            </a:r>
            <a:r>
              <a:rPr lang="ru-RU" sz="2000" dirty="0">
                <a:solidFill>
                  <a:srgbClr val="FFFFFF"/>
                </a:solidFill>
              </a:rPr>
              <a:t>» с учетом производственных  планов и стратегии развития дивизионов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FBD83-3825-4624-AEA7-6D4388A7B598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7544" y="1219697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Согласование с работодателем </a:t>
            </a:r>
            <a:r>
              <a:rPr lang="ru-RU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компетентностной</a:t>
            </a:r>
            <a:r>
              <a:rPr lang="ru-RU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модели выпускника</a:t>
            </a:r>
            <a:endParaRPr lang="ru-RU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866086"/>
              </p:ext>
            </p:extLst>
          </p:nvPr>
        </p:nvGraphicFramePr>
        <p:xfrm>
          <a:off x="251522" y="1589029"/>
          <a:ext cx="8640960" cy="4937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4"/>
                <a:gridCol w="864096"/>
                <a:gridCol w="1656184"/>
                <a:gridCol w="2016224"/>
                <a:gridCol w="1656184"/>
                <a:gridCol w="1944218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№ п/п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код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Направление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(специальность)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подготовки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Профиль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(специализация)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Работодатель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Представитель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работодателя, должность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141100.62</a:t>
                      </a:r>
                    </a:p>
                    <a:p>
                      <a:r>
                        <a:rPr lang="ru-RU" sz="1200" dirty="0" smtClean="0">
                          <a:effectLst/>
                          <a:latin typeface="Times New Roman"/>
                        </a:rPr>
                        <a:t>(13.03.03)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Энергетическое машиностроение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Котлы, камеры сгорания и парогенераторы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ОАО «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Атоммашэкспорт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»;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ООО «Инженерный центр «Эксперт»»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Главный конструктор транспортно-технологического  оборудования АЭС - Л.А. Первушин;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Начальник отдела диагностирования экспертной организации-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О.М. Романов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6.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150700.62</a:t>
                      </a:r>
                    </a:p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(15.03.01)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Машиностроение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1.Технологии, оборудование и автоматизация машиностроительных производств; 2.Оборудование и технология сварочного производства.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ООО ОКТБ «</a:t>
                      </a:r>
                      <a:r>
                        <a:rPr lang="ru-RU" sz="1200" dirty="0" err="1" smtClean="0">
                          <a:latin typeface="Calibri" pitchFamily="34" charset="0"/>
                          <a:cs typeface="Calibri" pitchFamily="34" charset="0"/>
                        </a:rPr>
                        <a:t>Энергомаш</a:t>
                      </a:r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»;</a:t>
                      </a:r>
                    </a:p>
                    <a:p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ОАО «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Атоммашэкспорт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»</a:t>
                      </a:r>
                      <a:endParaRPr lang="ru-RU" sz="120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Технический директор, к.т.н.</a:t>
                      </a:r>
                      <a:r>
                        <a:rPr lang="ru-RU" sz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Е.И. Колоколов;</a:t>
                      </a:r>
                    </a:p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Генеральный директор – С.С. Куликов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141403.65</a:t>
                      </a:r>
                    </a:p>
                    <a:p>
                      <a:r>
                        <a:rPr lang="ru-RU" sz="1200" dirty="0" smtClean="0">
                          <a:effectLst/>
                          <a:latin typeface="Times New Roman"/>
                        </a:rPr>
                        <a:t>(14.05.02)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Атомные станции: проектирование, эксплуатация,    инжиниринг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РоАЭС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ОАО «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Атомэнергоремонт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»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Начальник УТП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РоАЭС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Ю.В.Лебедев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Директор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Волгодонского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филиала –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В.В.Гук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2064749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srgbClr val="FFFFFF"/>
                </a:solidFill>
              </a:rPr>
              <a:t>Долгосрочная программа совместной  подготовки специалистов на основе заказа  ГК «</a:t>
            </a:r>
            <a:r>
              <a:rPr lang="ru-RU" sz="2000" dirty="0" err="1">
                <a:solidFill>
                  <a:srgbClr val="FFFFFF"/>
                </a:solidFill>
              </a:rPr>
              <a:t>Росатом</a:t>
            </a:r>
            <a:r>
              <a:rPr lang="ru-RU" sz="2000" dirty="0">
                <a:solidFill>
                  <a:srgbClr val="FFFFFF"/>
                </a:solidFill>
              </a:rPr>
              <a:t>» с учетом производственных  планов и стратегии развития дивизионов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FBD83-3825-4624-AEA7-6D4388A7B598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7544" y="1219697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Согласование с работодателем </a:t>
            </a:r>
            <a:r>
              <a:rPr lang="ru-RU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компетентностной</a:t>
            </a:r>
            <a:r>
              <a:rPr lang="ru-RU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модели выпускника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395674"/>
              </p:ext>
            </p:extLst>
          </p:nvPr>
        </p:nvGraphicFramePr>
        <p:xfrm>
          <a:off x="251522" y="1589029"/>
          <a:ext cx="8640960" cy="4754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4"/>
                <a:gridCol w="864096"/>
                <a:gridCol w="1728192"/>
                <a:gridCol w="1728192"/>
                <a:gridCol w="1728192"/>
                <a:gridCol w="2088234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№ п/п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код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Направление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(специальность)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подготовки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Профиль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(специализация)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Работодатель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Представитель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работодателя, должность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8.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210100.62</a:t>
                      </a:r>
                    </a:p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(11.03.04) 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Электроника и </a:t>
                      </a:r>
                      <a:r>
                        <a:rPr lang="ru-RU" sz="1200" dirty="0" err="1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наноэлектроника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Микроэлектроника и твердотельная электроника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ООО ИТЦ «Оникс»;</a:t>
                      </a:r>
                    </a:p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ЗАО</a:t>
                      </a:r>
                      <a:r>
                        <a:rPr lang="ru-RU" sz="1200" baseline="0" dirty="0" smtClean="0">
                          <a:latin typeface="Calibri" pitchFamily="34" charset="0"/>
                          <a:cs typeface="Calibri" pitchFamily="34" charset="0"/>
                        </a:rPr>
                        <a:t> ИЦ «Грант»;</a:t>
                      </a:r>
                    </a:p>
                    <a:p>
                      <a:pPr algn="just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ОАО «Эталон»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Директор- Ю.П. Малахов;</a:t>
                      </a:r>
                    </a:p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Генеральный директор- </a:t>
                      </a:r>
                      <a:r>
                        <a:rPr lang="ru-RU" sz="1200" dirty="0" err="1" smtClean="0">
                          <a:latin typeface="Calibri" pitchFamily="34" charset="0"/>
                          <a:cs typeface="Calibri" pitchFamily="34" charset="0"/>
                        </a:rPr>
                        <a:t>И.П.Савченко</a:t>
                      </a:r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;</a:t>
                      </a:r>
                    </a:p>
                    <a:p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Генеральный директор- 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В.А.Воробьев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9.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220100.68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(27.04.03)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Системный анализ и управление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Магистерская</a:t>
                      </a:r>
                      <a:r>
                        <a:rPr lang="ru-RU" sz="1200" baseline="0" dirty="0" smtClean="0">
                          <a:latin typeface="Calibri" pitchFamily="34" charset="0"/>
                          <a:cs typeface="Calibri" pitchFamily="34" charset="0"/>
                        </a:rPr>
                        <a:t> программа:</a:t>
                      </a:r>
                    </a:p>
                    <a:p>
                      <a:pPr algn="l"/>
                      <a:r>
                        <a:rPr lang="ru-RU" sz="1200" baseline="0" dirty="0" smtClean="0">
                          <a:latin typeface="Calibri" pitchFamily="34" charset="0"/>
                          <a:cs typeface="Calibri" pitchFamily="34" charset="0"/>
                        </a:rPr>
                        <a:t>1.Теория и математические методы системного анализа и управления в технических системах;</a:t>
                      </a:r>
                    </a:p>
                    <a:p>
                      <a:pPr algn="l"/>
                      <a:r>
                        <a:rPr lang="ru-RU" sz="1200" baseline="0" dirty="0" smtClean="0">
                          <a:latin typeface="Calibri" pitchFamily="34" charset="0"/>
                          <a:cs typeface="Calibri" pitchFamily="34" charset="0"/>
                        </a:rPr>
                        <a:t>2.Системный анализ и управление в социально-экономических системах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РоАЭС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;</a:t>
                      </a:r>
                    </a:p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Администрация </a:t>
                      </a:r>
                      <a:r>
                        <a:rPr lang="ru-RU" sz="1200" dirty="0" err="1" smtClean="0">
                          <a:latin typeface="Calibri" pitchFamily="34" charset="0"/>
                          <a:cs typeface="Calibri" pitchFamily="34" charset="0"/>
                        </a:rPr>
                        <a:t>г.Волгодонска</a:t>
                      </a:r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ООО</a:t>
                      </a:r>
                      <a:r>
                        <a:rPr lang="ru-RU" sz="1200" baseline="0" dirty="0" smtClean="0">
                          <a:latin typeface="Calibri" pitchFamily="34" charset="0"/>
                          <a:cs typeface="Calibri" pitchFamily="34" charset="0"/>
                        </a:rPr>
                        <a:t> «Информационно-техническое  сопровождение </a:t>
                      </a:r>
                      <a:r>
                        <a:rPr lang="ru-RU" sz="1200" baseline="0" dirty="0" smtClean="0">
                          <a:latin typeface="Calibri" pitchFamily="34" charset="0"/>
                          <a:cs typeface="Calibri" pitchFamily="34" charset="0"/>
                        </a:rPr>
                        <a:t>1С- </a:t>
                      </a:r>
                      <a:r>
                        <a:rPr lang="ru-RU" sz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Франчайзи</a:t>
                      </a:r>
                      <a:r>
                        <a:rPr lang="ru-RU" sz="1200" baseline="0" dirty="0" smtClean="0">
                          <a:latin typeface="Calibri" pitchFamily="34" charset="0"/>
                          <a:cs typeface="Calibri" pitchFamily="34" charset="0"/>
                        </a:rPr>
                        <a:t>»</a:t>
                      </a:r>
                      <a:endParaRPr lang="ru-RU" sz="120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Начальник УТП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РоАЭС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Ю.В.Лебедев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;</a:t>
                      </a:r>
                    </a:p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Заместитель главы администрации </a:t>
                      </a:r>
                      <a:r>
                        <a:rPr lang="ru-RU" sz="1200" dirty="0" err="1" smtClean="0">
                          <a:latin typeface="Calibri" pitchFamily="34" charset="0"/>
                          <a:cs typeface="Calibri" pitchFamily="34" charset="0"/>
                        </a:rPr>
                        <a:t>г.Волгодонска</a:t>
                      </a:r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 по экономике и финансам,</a:t>
                      </a:r>
                      <a:r>
                        <a:rPr lang="ru-RU" sz="1200" baseline="0" dirty="0" smtClean="0">
                          <a:latin typeface="Calibri" pitchFamily="34" charset="0"/>
                          <a:cs typeface="Calibri" pitchFamily="34" charset="0"/>
                        </a:rPr>
                        <a:t> к.э.н. </a:t>
                      </a:r>
                      <a:r>
                        <a:rPr lang="ru-RU" sz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И.В.Столяр</a:t>
                      </a:r>
                      <a:r>
                        <a:rPr lang="ru-RU" sz="1200" baseline="0" dirty="0" smtClean="0">
                          <a:latin typeface="Calibri" pitchFamily="34" charset="0"/>
                          <a:cs typeface="Calibri" pitchFamily="34" charset="0"/>
                        </a:rPr>
                        <a:t>;</a:t>
                      </a:r>
                    </a:p>
                    <a:p>
                      <a:r>
                        <a:rPr lang="ru-RU" sz="1200" baseline="0" dirty="0" smtClean="0">
                          <a:latin typeface="Calibri" pitchFamily="34" charset="0"/>
                          <a:cs typeface="Calibri" pitchFamily="34" charset="0"/>
                        </a:rPr>
                        <a:t>Заместитель директора, к.т.н. </a:t>
                      </a:r>
                      <a:r>
                        <a:rPr lang="ru-RU" sz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В.Л.Ковтун</a:t>
                      </a:r>
                      <a:endParaRPr lang="ru-RU" sz="1200" baseline="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10.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280700.62</a:t>
                      </a:r>
                    </a:p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(20.03.01)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Техносферная</a:t>
                      </a:r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безопасность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Инженерная защита окружающей среды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МУ «Управление  ГОЧС </a:t>
                      </a:r>
                      <a:r>
                        <a:rPr lang="ru-RU" sz="1200" dirty="0" err="1" smtClean="0">
                          <a:latin typeface="Calibri" pitchFamily="34" charset="0"/>
                          <a:cs typeface="Calibri" pitchFamily="34" charset="0"/>
                        </a:rPr>
                        <a:t>г.Волгодонска</a:t>
                      </a:r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»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Начальник- </a:t>
                      </a:r>
                      <a:r>
                        <a:rPr lang="ru-RU" sz="1200" dirty="0" err="1" smtClean="0">
                          <a:latin typeface="Calibri" pitchFamily="34" charset="0"/>
                          <a:cs typeface="Calibri" pitchFamily="34" charset="0"/>
                        </a:rPr>
                        <a:t>Е.М.Анферов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8609641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Стриханов 3">
  <a:themeElements>
    <a:clrScheme name="a-default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a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Стриханов 3">
  <a:themeElements>
    <a:clrScheme name="a-default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a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Стриханов 3">
  <a:themeElements>
    <a:clrScheme name="a-default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a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Стриханов 3">
  <a:themeElements>
    <a:clrScheme name="a-default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a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Стриханов 3">
  <a:themeElements>
    <a:clrScheme name="a-default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a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Стриханов 3">
  <a:themeElements>
    <a:clrScheme name="a-default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a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-default 6">
    <a:dk1>
      <a:srgbClr val="414142"/>
    </a:dk1>
    <a:lt1>
      <a:srgbClr val="FFFFFF"/>
    </a:lt1>
    <a:dk2>
      <a:srgbClr val="FFFFFF"/>
    </a:dk2>
    <a:lt2>
      <a:srgbClr val="808080"/>
    </a:lt2>
    <a:accent1>
      <a:srgbClr val="F37D07"/>
    </a:accent1>
    <a:accent2>
      <a:srgbClr val="4596D1"/>
    </a:accent2>
    <a:accent3>
      <a:srgbClr val="FFFFFF"/>
    </a:accent3>
    <a:accent4>
      <a:srgbClr val="363637"/>
    </a:accent4>
    <a:accent5>
      <a:srgbClr val="F8BFAA"/>
    </a:accent5>
    <a:accent6>
      <a:srgbClr val="3E87BD"/>
    </a:accent6>
    <a:hlink>
      <a:srgbClr val="003274"/>
    </a:hlink>
    <a:folHlink>
      <a:srgbClr val="025EA1"/>
    </a:folHlink>
  </a:clrScheme>
  <a:fontScheme name="a-default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a-default 6">
    <a:dk1>
      <a:srgbClr val="414142"/>
    </a:dk1>
    <a:lt1>
      <a:srgbClr val="FFFFFF"/>
    </a:lt1>
    <a:dk2>
      <a:srgbClr val="FFFFFF"/>
    </a:dk2>
    <a:lt2>
      <a:srgbClr val="808080"/>
    </a:lt2>
    <a:accent1>
      <a:srgbClr val="F37D07"/>
    </a:accent1>
    <a:accent2>
      <a:srgbClr val="4596D1"/>
    </a:accent2>
    <a:accent3>
      <a:srgbClr val="FFFFFF"/>
    </a:accent3>
    <a:accent4>
      <a:srgbClr val="363637"/>
    </a:accent4>
    <a:accent5>
      <a:srgbClr val="F8BFAA"/>
    </a:accent5>
    <a:accent6>
      <a:srgbClr val="3E87BD"/>
    </a:accent6>
    <a:hlink>
      <a:srgbClr val="003274"/>
    </a:hlink>
    <a:folHlink>
      <a:srgbClr val="025EA1"/>
    </a:folHlink>
  </a:clrScheme>
  <a:fontScheme name="a-default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4447</TotalTime>
  <Words>4083</Words>
  <Application>Microsoft Office PowerPoint</Application>
  <PresentationFormat>Экран (4:3)</PresentationFormat>
  <Paragraphs>761</Paragraphs>
  <Slides>33</Slides>
  <Notes>14</Notes>
  <HiddenSlides>0</HiddenSlides>
  <MMClips>0</MMClips>
  <ScaleCrop>false</ScaleCrop>
  <HeadingPairs>
    <vt:vector size="6" baseType="variant"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Стриханов 3</vt:lpstr>
      <vt:lpstr>1_Стриханов 3</vt:lpstr>
      <vt:lpstr>2_Стриханов 3</vt:lpstr>
      <vt:lpstr>3_Стриханов 3</vt:lpstr>
      <vt:lpstr>4_Стриханов 3</vt:lpstr>
      <vt:lpstr>5_Стриханов 3</vt:lpstr>
      <vt:lpstr>3_Тема Office</vt:lpstr>
      <vt:lpstr>Лист</vt:lpstr>
      <vt:lpstr>О взаимодействии ВИТИ НИЯУ МИФИ с предприятиями Росатома</vt:lpstr>
      <vt:lpstr>ВИТИ НИЯУ МИФИ – основные этапы пути</vt:lpstr>
      <vt:lpstr>Презентация PowerPoint</vt:lpstr>
      <vt:lpstr>Презентация PowerPoint</vt:lpstr>
      <vt:lpstr>Презентация PowerPoint</vt:lpstr>
      <vt:lpstr>Долгосрочная программа совместной  подготовки специалистов на основе заказа  ГК «Росатом» с учетом производственных  планов и стратегии развития дивизионов </vt:lpstr>
      <vt:lpstr>Долгосрочная программа совместной  подготовки специалистов на основе заказа  ГК «Росатом» с учетом производственных  планов и стратегии развития дивизионов</vt:lpstr>
      <vt:lpstr>Долгосрочная программа совместной  подготовки специалистов на основе заказа  ГК «Росатом» с учетом производственных  планов и стратегии развития дивизионов</vt:lpstr>
      <vt:lpstr>Долгосрочная программа совместной  подготовки специалистов на основе заказа  ГК «Росатом» с учетом производственных  планов и стратегии развития дивизионов</vt:lpstr>
      <vt:lpstr>Долгосрочная программа совместной  подготовки специалистов на основе заказа  ГК «Росатом» с учетом производственных  планов и стратегии развития дивизионов</vt:lpstr>
      <vt:lpstr>Презентация PowerPoint</vt:lpstr>
      <vt:lpstr>Презентация PowerPoint</vt:lpstr>
      <vt:lpstr>  Совместная разработка и реализация содержания образовательных программ  с учетом требований предприятий дивизионов ГК «Росатом» </vt:lpstr>
      <vt:lpstr>Презентация PowerPoint</vt:lpstr>
      <vt:lpstr>Совместная разработка и реализация содержания образовательных программ  с учетом требований предприятий дивизионов ГК «Росатом»</vt:lpstr>
      <vt:lpstr>Организация учебного процесса подготовки специалистов для РоАЭС в 2014г.  (2013-2014 учебный год)</vt:lpstr>
      <vt:lpstr>Организация учебного процесса подготовки специалистов для РоАЭС в 2015г.  (2014-2015 учебный год)</vt:lpstr>
      <vt:lpstr>Организация учебного процесса подготовки бакалавров для РоАЭС в 2015г.  (2014-2015 учебный год)</vt:lpstr>
      <vt:lpstr>Презентация PowerPoint</vt:lpstr>
      <vt:lpstr>Презентация PowerPoint</vt:lpstr>
      <vt:lpstr>Презентация PowerPoint</vt:lpstr>
      <vt:lpstr> Организация системы непрерывных практик на предприятии, трудоустройство на старших курсах </vt:lpstr>
      <vt:lpstr>Презентация PowerPoint</vt:lpstr>
      <vt:lpstr> Дни карьеры ГК «Росатом» 22-23 ноября 2013 года </vt:lpstr>
      <vt:lpstr>Презентация PowerPoint</vt:lpstr>
      <vt:lpstr>Презентация PowerPoint</vt:lpstr>
      <vt:lpstr>Презентация PowerPoint</vt:lpstr>
      <vt:lpstr>Повышение квалификации персонала  предприятий атомной отрасли</vt:lpstr>
      <vt:lpstr>Повышение квалификации персонала  предприятий атомной отрасли</vt:lpstr>
      <vt:lpstr> Научная деятельность ВИТИ НИЯУ МИФИ</vt:lpstr>
      <vt:lpstr> Проведение ежегодной отраслевой научно-практической  конференции  «Глобальная ядерная безопасность» </vt:lpstr>
      <vt:lpstr> Издание журнала «Глобальная ядерная безопасность» по результатам научных исследований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Наблюдательный совет  НИЯУ МИФИ</dc:title>
  <dc:creator>Cherkasskij</dc:creator>
  <cp:lastModifiedBy>оператор</cp:lastModifiedBy>
  <cp:revision>612</cp:revision>
  <cp:lastPrinted>2014-09-07T06:22:31Z</cp:lastPrinted>
  <dcterms:created xsi:type="dcterms:W3CDTF">2013-12-14T12:43:43Z</dcterms:created>
  <dcterms:modified xsi:type="dcterms:W3CDTF">2014-09-07T15:03:27Z</dcterms:modified>
</cp:coreProperties>
</file>