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76" r:id="rId7"/>
    <p:sldId id="277" r:id="rId8"/>
    <p:sldId id="278" r:id="rId9"/>
    <p:sldId id="268" r:id="rId10"/>
    <p:sldId id="272" r:id="rId11"/>
    <p:sldId id="273" r:id="rId12"/>
    <p:sldId id="261" r:id="rId13"/>
    <p:sldId id="262" r:id="rId14"/>
    <p:sldId id="263" r:id="rId15"/>
    <p:sldId id="264" r:id="rId16"/>
    <p:sldId id="269" r:id="rId17"/>
    <p:sldId id="270" r:id="rId18"/>
    <p:sldId id="265" r:id="rId19"/>
    <p:sldId id="266" r:id="rId20"/>
    <p:sldId id="267" r:id="rId21"/>
    <p:sldId id="271" r:id="rId22"/>
    <p:sldId id="274" r:id="rId23"/>
    <p:sldId id="275" r:id="rId24"/>
    <p:sldId id="279" r:id="rId25"/>
    <p:sldId id="280" r:id="rId26"/>
    <p:sldId id="281"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105" d="100"/>
          <a:sy n="105" d="100"/>
        </p:scale>
        <p:origin x="-15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5B106E36-FD25-4E2D-B0AA-010F637433A0}" type="datetimeFigureOut">
              <a:rPr lang="ru-RU" smtClean="0"/>
              <a:pPr/>
              <a:t>04.10.2018</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04.10.2018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04.10.2018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04.10.2018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04.10.2018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04.10.2018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5B106E36-FD25-4E2D-B0AA-010F637433A0}" type="datetimeFigureOut">
              <a:rPr lang="ru-RU" smtClean="0"/>
              <a:pPr/>
              <a:t>04.10.2018</a:t>
            </a:fld>
            <a:endParaRPr lang="ru-RU"/>
          </a:p>
        </p:txBody>
      </p:sp>
      <p:sp>
        <p:nvSpPr>
          <p:cNvPr id="27" name="Номер слайда 26"/>
          <p:cNvSpPr>
            <a:spLocks noGrp="1"/>
          </p:cNvSpPr>
          <p:nvPr>
            <p:ph type="sldNum" sz="quarter" idx="11"/>
          </p:nvPr>
        </p:nvSpPr>
        <p:spPr/>
        <p:txBody>
          <a:bodyPr rtlCol="0"/>
          <a:lstStyle/>
          <a:p>
            <a:fld id="{725C68B6-61C2-468F-89AB-4B9F7531AA68}"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5B106E36-FD25-4E2D-B0AA-010F637433A0}" type="datetimeFigureOut">
              <a:rPr lang="ru-RU" smtClean="0"/>
              <a:pPr/>
              <a:t>04.10.2018</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04.10.2018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04.10.2018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04.10.2018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B106E36-FD25-4E2D-B0AA-010F637433A0}" type="datetimeFigureOut">
              <a:rPr lang="ru-RU" smtClean="0"/>
              <a:pPr/>
              <a:t>04.10.2018</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7200" y="785794"/>
            <a:ext cx="8305800" cy="2629138"/>
          </a:xfrm>
        </p:spPr>
        <p:txBody>
          <a:bodyPr/>
          <a:lstStyle/>
          <a:p>
            <a:r>
              <a:rPr lang="ru-RU" sz="3600" b="1" dirty="0" smtClean="0"/>
              <a:t>"Суицид в подростковой среде. </a:t>
            </a:r>
            <a:br>
              <a:rPr lang="ru-RU" sz="3600" b="1" dirty="0" smtClean="0"/>
            </a:br>
            <a:r>
              <a:rPr lang="ru-RU" sz="3600" b="1" dirty="0" smtClean="0"/>
              <a:t>Меры профилактики </a:t>
            </a:r>
            <a:br>
              <a:rPr lang="ru-RU" sz="3600" b="1" dirty="0" smtClean="0"/>
            </a:br>
            <a:r>
              <a:rPr lang="ru-RU" sz="3600" b="1" dirty="0" smtClean="0"/>
              <a:t> подросткового суицида"</a:t>
            </a:r>
            <a:r>
              <a:rPr lang="ru-RU" dirty="0" smtClean="0"/>
              <a:t/>
            </a:r>
            <a:br>
              <a:rPr lang="ru-RU" dirty="0" smtClean="0"/>
            </a:br>
            <a:endParaRPr lang="ru-RU" dirty="0"/>
          </a:p>
        </p:txBody>
      </p:sp>
      <p:sp>
        <p:nvSpPr>
          <p:cNvPr id="3" name="Подзаголовок 2"/>
          <p:cNvSpPr>
            <a:spLocks noGrp="1"/>
          </p:cNvSpPr>
          <p:nvPr>
            <p:ph type="subTitle" idx="1"/>
          </p:nvPr>
        </p:nvSpPr>
        <p:spPr>
          <a:xfrm>
            <a:off x="457200" y="4714884"/>
            <a:ext cx="8305800" cy="1428760"/>
          </a:xfrm>
        </p:spPr>
        <p:txBody>
          <a:bodyPr/>
          <a:lstStyle/>
          <a:p>
            <a:pPr algn="r"/>
            <a:r>
              <a:rPr lang="ru-RU" dirty="0" smtClean="0"/>
              <a:t>Мельникова М.Ю.</a:t>
            </a:r>
          </a:p>
          <a:p>
            <a:pPr algn="r"/>
            <a:r>
              <a:rPr lang="ru-RU" dirty="0" smtClean="0"/>
              <a:t>Педагог-психолог ВИТИ НИЯУ МИФИ</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642918"/>
            <a:ext cx="8229600" cy="714380"/>
          </a:xfrm>
        </p:spPr>
        <p:txBody>
          <a:bodyPr>
            <a:normAutofit fontScale="90000"/>
          </a:bodyPr>
          <a:lstStyle/>
          <a:p>
            <a:r>
              <a:rPr lang="ru-RU" i="1" u="sng" dirty="0" smtClean="0"/>
              <a:t/>
            </a:r>
            <a:br>
              <a:rPr lang="ru-RU" i="1" u="sng" dirty="0" smtClean="0"/>
            </a:br>
            <a:r>
              <a:rPr lang="ru-RU" sz="3100" b="1" i="1" u="sng" dirty="0" smtClean="0"/>
              <a:t>Типы суицидального поведения   </a:t>
            </a:r>
            <a:r>
              <a:rPr lang="ru-RU" dirty="0" smtClean="0"/>
              <a:t/>
            </a:r>
            <a:br>
              <a:rPr lang="ru-RU" dirty="0" smtClean="0"/>
            </a:br>
            <a:endParaRPr lang="ru-RU" dirty="0"/>
          </a:p>
        </p:txBody>
      </p:sp>
      <p:sp>
        <p:nvSpPr>
          <p:cNvPr id="2" name="Содержимое 1"/>
          <p:cNvSpPr>
            <a:spLocks noGrp="1"/>
          </p:cNvSpPr>
          <p:nvPr>
            <p:ph idx="1"/>
          </p:nvPr>
        </p:nvSpPr>
        <p:spPr>
          <a:xfrm>
            <a:off x="457200" y="1357298"/>
            <a:ext cx="8229600" cy="5217238"/>
          </a:xfrm>
        </p:spPr>
        <p:txBody>
          <a:bodyPr>
            <a:normAutofit/>
          </a:bodyPr>
          <a:lstStyle/>
          <a:p>
            <a:r>
              <a:rPr lang="ru-RU" dirty="0" smtClean="0"/>
              <a:t>Демонстративное поведение (способы суицидального поведения чаще проявляются в виде порезов вен, отравления лекарствами, изображения повешения);</a:t>
            </a:r>
          </a:p>
          <a:p>
            <a:r>
              <a:rPr lang="ru-RU" dirty="0" smtClean="0"/>
              <a:t> Аффективное суицидальное поведение (прибегают к попыткам повешения, отравлению токсичными и сильнодействующими препаратами);</a:t>
            </a:r>
          </a:p>
          <a:p>
            <a:r>
              <a:rPr lang="ru-RU" dirty="0" smtClean="0"/>
              <a:t> Истинное суицидальное поведение (чаще прибегают к повешению).</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785794"/>
            <a:ext cx="8229600" cy="428628"/>
          </a:xfrm>
        </p:spPr>
        <p:txBody>
          <a:bodyPr>
            <a:normAutofit fontScale="90000"/>
          </a:bodyPr>
          <a:lstStyle/>
          <a:p>
            <a:r>
              <a:rPr lang="ru-RU" sz="3100" u="sng" dirty="0" smtClean="0"/>
              <a:t>Характерные черты суицидальных личностей</a:t>
            </a:r>
            <a:r>
              <a:rPr lang="ru-RU" dirty="0" smtClean="0"/>
              <a:t/>
            </a:r>
            <a:br>
              <a:rPr lang="ru-RU" dirty="0" smtClean="0"/>
            </a:br>
            <a:endParaRPr lang="ru-RU" dirty="0"/>
          </a:p>
        </p:txBody>
      </p:sp>
      <p:sp>
        <p:nvSpPr>
          <p:cNvPr id="2" name="Содержимое 1"/>
          <p:cNvSpPr>
            <a:spLocks noGrp="1"/>
          </p:cNvSpPr>
          <p:nvPr>
            <p:ph idx="1"/>
          </p:nvPr>
        </p:nvSpPr>
        <p:spPr>
          <a:xfrm>
            <a:off x="457200" y="1000108"/>
            <a:ext cx="8229600" cy="5715040"/>
          </a:xfrm>
        </p:spPr>
        <p:txBody>
          <a:bodyPr>
            <a:noAutofit/>
          </a:bodyPr>
          <a:lstStyle/>
          <a:p>
            <a:r>
              <a:rPr lang="ru-RU" sz="1800" dirty="0" smtClean="0"/>
              <a:t>Настойчивые или повторные мысли о самоубийстве.</a:t>
            </a:r>
          </a:p>
          <a:p>
            <a:r>
              <a:rPr lang="ru-RU" sz="1800" dirty="0" smtClean="0"/>
              <a:t> Депрессивное настроение, часто с потерей аппетита, жизненной активности, проблемы со сном.</a:t>
            </a:r>
          </a:p>
          <a:p>
            <a:r>
              <a:rPr lang="ru-RU" sz="1800" dirty="0" smtClean="0"/>
              <a:t>Может присутствовать сильная зависимость от наркотиков или алкоголя.</a:t>
            </a:r>
          </a:p>
          <a:p>
            <a:r>
              <a:rPr lang="ru-RU" sz="1800" dirty="0" smtClean="0"/>
              <a:t>Чувство изоляции, отверженности; их депрессия может быть вызвана уходом из семьи и лишением систем поддержки.</a:t>
            </a:r>
          </a:p>
          <a:p>
            <a:r>
              <a:rPr lang="ru-RU" sz="1800" dirty="0" smtClean="0"/>
              <a:t>Ощущение безнадежности и беспомощности. В такой момент угроза суицида может быть первым сильным чувством.</a:t>
            </a:r>
          </a:p>
          <a:p>
            <a:r>
              <a:rPr lang="ru-RU" sz="1800" dirty="0" smtClean="0"/>
              <a:t>Неспособность общаться с другими людьми из-за чувства безысходности и мыслей о самоубийстве.</a:t>
            </a:r>
          </a:p>
          <a:p>
            <a:r>
              <a:rPr lang="ru-RU" sz="1800" dirty="0" smtClean="0"/>
              <a:t>Они считают, что лучше не станет "никогда". Их речь (и мысли) полна обобщений и фатальна: "жизнь ужасна", "всем все равно».</a:t>
            </a:r>
          </a:p>
          <a:p>
            <a:r>
              <a:rPr lang="ru-RU" sz="1800" dirty="0" smtClean="0"/>
              <a:t> Они обладают туннельным видением, т.е. неспособностью увидеть то положительное, что могло бы быть приемлемо для них. Они видят только один выход из сложившейся ситуации.</a:t>
            </a:r>
          </a:p>
          <a:p>
            <a:r>
              <a:rPr lang="ru-RU" sz="1800" dirty="0" smtClean="0"/>
              <a:t>Они амбивалентны - хотят умереть, и в то же время, некоторым образом, хотят жить.</a:t>
            </a:r>
          </a:p>
          <a:p>
            <a:pPr>
              <a:buNone/>
            </a:pPr>
            <a:r>
              <a:rPr lang="ru-RU" sz="1800" dirty="0" smtClean="0"/>
              <a:t> </a:t>
            </a:r>
            <a:endParaRPr lang="ru-RU"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14290"/>
            <a:ext cx="8229600" cy="1214446"/>
          </a:xfrm>
        </p:spPr>
        <p:txBody>
          <a:bodyPr>
            <a:normAutofit/>
          </a:bodyPr>
          <a:lstStyle/>
          <a:p>
            <a:r>
              <a:rPr lang="ru-RU" sz="2800" b="1" u="sng" dirty="0" smtClean="0"/>
              <a:t>Мотивы суицида</a:t>
            </a:r>
            <a:r>
              <a:rPr lang="ru-RU" sz="2800" u="sng" dirty="0" smtClean="0"/>
              <a:t/>
            </a:r>
            <a:br>
              <a:rPr lang="ru-RU" sz="2800" u="sng" dirty="0" smtClean="0"/>
            </a:br>
            <a:endParaRPr lang="ru-RU" sz="2800" u="sng" dirty="0"/>
          </a:p>
        </p:txBody>
      </p:sp>
      <p:sp>
        <p:nvSpPr>
          <p:cNvPr id="2" name="Содержимое 1"/>
          <p:cNvSpPr>
            <a:spLocks noGrp="1"/>
          </p:cNvSpPr>
          <p:nvPr>
            <p:ph idx="1"/>
          </p:nvPr>
        </p:nvSpPr>
        <p:spPr>
          <a:xfrm>
            <a:off x="457200" y="1142984"/>
            <a:ext cx="8229600" cy="5431552"/>
          </a:xfrm>
        </p:spPr>
        <p:txBody>
          <a:bodyPr>
            <a:normAutofit/>
          </a:bodyPr>
          <a:lstStyle/>
          <a:p>
            <a:pPr lvl="0"/>
            <a:r>
              <a:rPr lang="ru-RU" b="1" dirty="0" smtClean="0"/>
              <a:t>Призыв.</a:t>
            </a:r>
            <a:r>
              <a:rPr lang="ru-RU" dirty="0" smtClean="0"/>
              <a:t> Способ попросить помощи.</a:t>
            </a:r>
          </a:p>
          <a:p>
            <a:pPr lvl="0"/>
            <a:r>
              <a:rPr lang="ru-RU" b="1" dirty="0" smtClean="0"/>
              <a:t>Уход от проблем,</a:t>
            </a:r>
            <a:r>
              <a:rPr lang="ru-RU" dirty="0" smtClean="0"/>
              <a:t> потерял надежду изменить жизнь к лучшему.</a:t>
            </a:r>
          </a:p>
          <a:p>
            <a:pPr lvl="0"/>
            <a:r>
              <a:rPr lang="ru-RU" b="1" dirty="0" smtClean="0"/>
              <a:t>Месть.</a:t>
            </a:r>
            <a:r>
              <a:rPr lang="ru-RU" dirty="0" smtClean="0"/>
              <a:t> Попытка сделать больно другому человеку: «Они еще пожалеют»</a:t>
            </a:r>
          </a:p>
          <a:p>
            <a:pPr lvl="0"/>
            <a:r>
              <a:rPr lang="ru-RU" b="1" dirty="0" smtClean="0"/>
              <a:t>Самонаказание.</a:t>
            </a:r>
            <a:r>
              <a:rPr lang="ru-RU" dirty="0" smtClean="0"/>
              <a:t> Ребенок решает, что он не заслуживает права жить. Желание облегчить жизнь своей семье.</a:t>
            </a:r>
          </a:p>
          <a:p>
            <a:pPr lvl="0"/>
            <a:r>
              <a:rPr lang="ru-RU" b="1" dirty="0" smtClean="0"/>
              <a:t>Бегство от наказания</a:t>
            </a:r>
            <a:r>
              <a:rPr lang="ru-RU" u="sng" dirty="0" smtClean="0"/>
              <a:t>.</a:t>
            </a:r>
            <a:r>
              <a:rPr lang="ru-RU" b="1" dirty="0" smtClean="0"/>
              <a:t> </a:t>
            </a:r>
            <a:r>
              <a:rPr lang="ru-RU" dirty="0" smtClean="0"/>
              <a:t>Совершил проступок, знает, что за этим последует наказание, легче самому уйти из жизни.</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85720" y="500042"/>
            <a:ext cx="8229600" cy="1000132"/>
          </a:xfrm>
        </p:spPr>
        <p:txBody>
          <a:bodyPr anchor="ctr">
            <a:noAutofit/>
          </a:bodyPr>
          <a:lstStyle/>
          <a:p>
            <a:r>
              <a:rPr lang="ru-RU" sz="1800" b="1" dirty="0" smtClean="0"/>
              <a:t/>
            </a:r>
            <a:br>
              <a:rPr lang="ru-RU" sz="1800" b="1" dirty="0" smtClean="0"/>
            </a:br>
            <a:r>
              <a:rPr lang="ru-RU" sz="2800" b="1" u="sng" dirty="0" smtClean="0"/>
              <a:t>Признаки готовящегося самоубийства</a:t>
            </a:r>
            <a:r>
              <a:rPr lang="ru-RU" sz="2000" b="1" u="sng" dirty="0" smtClean="0"/>
              <a:t>. </a:t>
            </a:r>
            <a:r>
              <a:rPr lang="ru-RU" sz="2000" dirty="0" smtClean="0"/>
              <a:t/>
            </a:r>
            <a:br>
              <a:rPr lang="ru-RU" sz="2000" dirty="0" smtClean="0"/>
            </a:br>
            <a:r>
              <a:rPr lang="ru-RU" sz="2400" dirty="0" smtClean="0"/>
              <a:t/>
            </a:r>
            <a:br>
              <a:rPr lang="ru-RU" sz="2400" dirty="0" smtClean="0"/>
            </a:br>
            <a:endParaRPr lang="ru-RU" sz="2400" dirty="0"/>
          </a:p>
        </p:txBody>
      </p:sp>
      <p:sp>
        <p:nvSpPr>
          <p:cNvPr id="2" name="Содержимое 1"/>
          <p:cNvSpPr>
            <a:spLocks noGrp="1"/>
          </p:cNvSpPr>
          <p:nvPr>
            <p:ph idx="1"/>
          </p:nvPr>
        </p:nvSpPr>
        <p:spPr>
          <a:xfrm>
            <a:off x="457200" y="1500174"/>
            <a:ext cx="8229600" cy="5214974"/>
          </a:xfrm>
        </p:spPr>
        <p:txBody>
          <a:bodyPr>
            <a:normAutofit/>
          </a:bodyPr>
          <a:lstStyle/>
          <a:p>
            <a:pPr>
              <a:buNone/>
            </a:pPr>
            <a:r>
              <a:rPr lang="ru-RU" sz="2000" b="1" u="sng" dirty="0" smtClean="0"/>
              <a:t>Словесные признаки:</a:t>
            </a:r>
            <a:endParaRPr lang="ru-RU" sz="2000" u="sng" dirty="0" smtClean="0"/>
          </a:p>
          <a:p>
            <a:pPr lvl="0"/>
            <a:r>
              <a:rPr lang="ru-RU" sz="2000" b="1" dirty="0" smtClean="0"/>
              <a:t>Часто говорит о своем душевном состоянии</a:t>
            </a:r>
            <a:r>
              <a:rPr lang="ru-RU" sz="2000" b="1" u="sng" dirty="0" smtClean="0"/>
              <a:t>,</a:t>
            </a:r>
            <a:r>
              <a:rPr lang="ru-RU" sz="2000" b="1" dirty="0" smtClean="0"/>
              <a:t> о своей никчемности, беспомощности, о своем безнадежном положении.</a:t>
            </a:r>
          </a:p>
          <a:p>
            <a:pPr lvl="0"/>
            <a:r>
              <a:rPr lang="ru-RU" sz="2000" b="1" dirty="0" smtClean="0"/>
              <a:t>Шутит на тему самоубийства.</a:t>
            </a:r>
          </a:p>
          <a:p>
            <a:pPr lvl="0"/>
            <a:r>
              <a:rPr lang="ru-RU" sz="2000" b="1" dirty="0" smtClean="0"/>
              <a:t>Проявляет нездоровую заинтересованность вопросами смерти. Упоминает об эпизодах суицидов в фильмах и романах.</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571480"/>
            <a:ext cx="8229600" cy="571504"/>
          </a:xfrm>
        </p:spPr>
        <p:txBody>
          <a:bodyPr anchor="ctr">
            <a:normAutofit fontScale="90000"/>
          </a:bodyPr>
          <a:lstStyle/>
          <a:p>
            <a:r>
              <a:rPr lang="ru-RU" b="1" dirty="0" smtClean="0"/>
              <a:t/>
            </a:r>
            <a:br>
              <a:rPr lang="ru-RU" b="1" dirty="0" smtClean="0"/>
            </a:br>
            <a:r>
              <a:rPr lang="ru-RU" sz="3100" b="1" u="sng" dirty="0" smtClean="0"/>
              <a:t>Поведенческие признаки</a:t>
            </a:r>
            <a:r>
              <a:rPr lang="ru-RU" sz="3100" u="sng" dirty="0" smtClean="0"/>
              <a:t/>
            </a:r>
            <a:br>
              <a:rPr lang="ru-RU" sz="3100" u="sng" dirty="0" smtClean="0"/>
            </a:br>
            <a:endParaRPr lang="ru-RU" sz="3100" u="sng" dirty="0"/>
          </a:p>
        </p:txBody>
      </p:sp>
      <p:sp>
        <p:nvSpPr>
          <p:cNvPr id="2" name="Содержимое 1"/>
          <p:cNvSpPr>
            <a:spLocks noGrp="1"/>
          </p:cNvSpPr>
          <p:nvPr>
            <p:ph idx="1"/>
          </p:nvPr>
        </p:nvSpPr>
        <p:spPr>
          <a:xfrm>
            <a:off x="457200" y="1285860"/>
            <a:ext cx="8229600" cy="5288676"/>
          </a:xfrm>
        </p:spPr>
        <p:txBody>
          <a:bodyPr>
            <a:normAutofit fontScale="70000" lnSpcReduction="20000"/>
          </a:bodyPr>
          <a:lstStyle/>
          <a:p>
            <a:pPr lvl="0"/>
            <a:r>
              <a:rPr lang="ru-RU" b="1" dirty="0" smtClean="0"/>
              <a:t>Раздача ценных вещей.</a:t>
            </a:r>
            <a:r>
              <a:rPr lang="ru-RU" dirty="0" smtClean="0"/>
              <a:t> Люди, собирающиеся уйти из жизни, часто раздают вещи, которые очень многое для них значат. Подросток может начать раздавать свои любимые компакт-диски, видеокассеты, плакаты. Это должно насторожить окружающих, особенно, если это преподносится со словами: «Мне эта вещь больше уже не понадобится» или «Я хочу, чтобы у тебя что-то осталось от меня на память».</a:t>
            </a:r>
          </a:p>
          <a:p>
            <a:pPr lvl="0"/>
            <a:r>
              <a:rPr lang="ru-RU" b="1" dirty="0" smtClean="0"/>
              <a:t>Приведение дел в порядок.</a:t>
            </a:r>
            <a:r>
              <a:rPr lang="ru-RU" dirty="0" smtClean="0"/>
              <a:t> Одни кинутся убирать дом, другие поспешат расплатиться с долгами, сядут за письмо, на которое должны были ответить давным-давно, или же захотят вернуть вещь, взятую у приятеля, вымыть пол в комнате, разобрать ящики письменного стола. Во всех этих поступках нет ничего подозрительного; напротив, сам по себе каждый из них совершенно нормален и закономерен. Однако в сочетании с другими «предупреждающими знаками» такая вдруг возникшая тяга к порядку может означать, что подросток долго задерживаться в этом мире не собирается.</a:t>
            </a:r>
          </a:p>
          <a:p>
            <a:pPr lvl="0"/>
            <a:r>
              <a:rPr lang="ru-RU" b="1" dirty="0" smtClean="0"/>
              <a:t>Прощание.</a:t>
            </a:r>
            <a:endParaRPr lang="ru-RU" dirty="0" smtClean="0"/>
          </a:p>
          <a:p>
            <a:pPr lvl="0"/>
            <a:r>
              <a:rPr lang="ru-RU" b="1" dirty="0" smtClean="0"/>
              <a:t>Демонстрируют радикальные перемены.</a:t>
            </a:r>
            <a:r>
              <a:rPr lang="ru-RU" dirty="0" smtClean="0"/>
              <a:t> Вдруг начинают вести себя непривычно.</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642918"/>
            <a:ext cx="8229600" cy="785818"/>
          </a:xfrm>
        </p:spPr>
        <p:txBody>
          <a:bodyPr>
            <a:noAutofit/>
          </a:bodyPr>
          <a:lstStyle/>
          <a:p>
            <a:r>
              <a:rPr lang="ru-RU" sz="3600" b="1" u="sng" dirty="0" smtClean="0"/>
              <a:t>Ситуационные признаки:</a:t>
            </a:r>
            <a:r>
              <a:rPr lang="ru-RU" sz="3600" u="sng" dirty="0" smtClean="0"/>
              <a:t/>
            </a:r>
            <a:br>
              <a:rPr lang="ru-RU" sz="3600" u="sng" dirty="0" smtClean="0"/>
            </a:br>
            <a:endParaRPr lang="ru-RU" sz="3600" u="sng" dirty="0"/>
          </a:p>
        </p:txBody>
      </p:sp>
      <p:sp>
        <p:nvSpPr>
          <p:cNvPr id="2" name="Содержимое 1"/>
          <p:cNvSpPr>
            <a:spLocks noGrp="1"/>
          </p:cNvSpPr>
          <p:nvPr>
            <p:ph idx="1"/>
          </p:nvPr>
        </p:nvSpPr>
        <p:spPr>
          <a:xfrm>
            <a:off x="457200" y="1928802"/>
            <a:ext cx="8229600" cy="4645734"/>
          </a:xfrm>
        </p:spPr>
        <p:txBody>
          <a:bodyPr/>
          <a:lstStyle/>
          <a:p>
            <a:pPr lvl="0"/>
            <a:r>
              <a:rPr lang="ru-RU" sz="3600" dirty="0" smtClean="0"/>
              <a:t>Социально изолирован.</a:t>
            </a:r>
          </a:p>
          <a:p>
            <a:pPr lvl="0"/>
            <a:r>
              <a:rPr lang="ru-RU" sz="3600" dirty="0" smtClean="0"/>
              <a:t>Живет в нестабильном состоянии.</a:t>
            </a:r>
          </a:p>
          <a:p>
            <a:pPr lvl="0"/>
            <a:r>
              <a:rPr lang="ru-RU" sz="3600" dirty="0" smtClean="0"/>
              <a:t>Ощущает себя жертвой насилия.</a:t>
            </a:r>
          </a:p>
          <a:p>
            <a:pPr lvl="0"/>
            <a:r>
              <a:rPr lang="ru-RU" sz="3600" dirty="0" smtClean="0"/>
              <a:t>Перенес тяжелую потерю.</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642918"/>
            <a:ext cx="8229600" cy="1071570"/>
          </a:xfrm>
        </p:spPr>
        <p:txBody>
          <a:bodyPr>
            <a:normAutofit/>
          </a:bodyPr>
          <a:lstStyle/>
          <a:p>
            <a:r>
              <a:rPr lang="ru-RU" sz="2800" b="1" u="sng" dirty="0" smtClean="0"/>
              <a:t>К внешним проявлениям относятся:</a:t>
            </a:r>
            <a:endParaRPr lang="ru-RU" sz="2800" u="sng" dirty="0"/>
          </a:p>
        </p:txBody>
      </p:sp>
      <p:sp>
        <p:nvSpPr>
          <p:cNvPr id="2" name="Содержимое 1"/>
          <p:cNvSpPr>
            <a:spLocks noGrp="1"/>
          </p:cNvSpPr>
          <p:nvPr>
            <p:ph idx="1"/>
          </p:nvPr>
        </p:nvSpPr>
        <p:spPr>
          <a:xfrm>
            <a:off x="457200" y="1714488"/>
            <a:ext cx="8229600" cy="4929222"/>
          </a:xfrm>
        </p:spPr>
        <p:txBody>
          <a:bodyPr>
            <a:normAutofit fontScale="92500" lnSpcReduction="10000"/>
          </a:bodyPr>
          <a:lstStyle/>
          <a:p>
            <a:pPr>
              <a:buNone/>
            </a:pPr>
            <a:r>
              <a:rPr lang="ru-RU" dirty="0" smtClean="0"/>
              <a:t/>
            </a:r>
            <a:br>
              <a:rPr lang="ru-RU" dirty="0" smtClean="0"/>
            </a:br>
            <a:r>
              <a:rPr lang="ru-RU" dirty="0" smtClean="0"/>
              <a:t>• тоскливое выражение лица (скорбная мимика), </a:t>
            </a:r>
            <a:r>
              <a:rPr lang="ru-RU" dirty="0" err="1" smtClean="0"/>
              <a:t>гипомимия</a:t>
            </a:r>
            <a:r>
              <a:rPr lang="ru-RU" dirty="0" smtClean="0"/>
              <a:t>, амимия; </a:t>
            </a:r>
            <a:br>
              <a:rPr lang="ru-RU" dirty="0" smtClean="0"/>
            </a:br>
            <a:r>
              <a:rPr lang="ru-RU" dirty="0" smtClean="0"/>
              <a:t>• тихий монотонный голос, замедленная речь; </a:t>
            </a:r>
            <a:br>
              <a:rPr lang="ru-RU" dirty="0" smtClean="0"/>
            </a:br>
            <a:r>
              <a:rPr lang="ru-RU" dirty="0" smtClean="0"/>
              <a:t>• краткость ответов, отсутствие ответов; </a:t>
            </a:r>
            <a:br>
              <a:rPr lang="ru-RU" dirty="0" smtClean="0"/>
            </a:br>
            <a:r>
              <a:rPr lang="ru-RU" dirty="0" smtClean="0"/>
              <a:t>• ускоренная экспрессивная речь; </a:t>
            </a:r>
            <a:br>
              <a:rPr lang="ru-RU" dirty="0" smtClean="0"/>
            </a:br>
            <a:r>
              <a:rPr lang="ru-RU" dirty="0" smtClean="0"/>
              <a:t>• общая двигательная заторможенность, бездеятельность, адинамия, двигательное возбуждение; </a:t>
            </a:r>
            <a:br>
              <a:rPr lang="ru-RU" dirty="0" smtClean="0"/>
            </a:br>
            <a:r>
              <a:rPr lang="ru-RU" dirty="0" smtClean="0"/>
              <a:t>• стремление к контакту с окружающими, поиски сочувствия, апелляция к врачу за помощью; </a:t>
            </a:r>
            <a:br>
              <a:rPr lang="ru-RU" dirty="0" smtClean="0"/>
            </a:br>
            <a:r>
              <a:rPr lang="ru-RU" dirty="0" smtClean="0"/>
              <a:t>• эгоцентрическая направленность на свои страдания</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642918"/>
            <a:ext cx="8229600" cy="571504"/>
          </a:xfrm>
        </p:spPr>
        <p:txBody>
          <a:bodyPr>
            <a:normAutofit fontScale="90000"/>
          </a:bodyPr>
          <a:lstStyle/>
          <a:p>
            <a:r>
              <a:rPr lang="ru-RU" sz="3100" b="1" u="sng" dirty="0" smtClean="0"/>
              <a:t>Вегетативные нарушения</a:t>
            </a:r>
            <a:r>
              <a:rPr lang="ru-RU" b="1" dirty="0" smtClean="0"/>
              <a:t> </a:t>
            </a:r>
            <a:endParaRPr lang="ru-RU" dirty="0"/>
          </a:p>
        </p:txBody>
      </p:sp>
      <p:sp>
        <p:nvSpPr>
          <p:cNvPr id="2" name="Содержимое 1"/>
          <p:cNvSpPr>
            <a:spLocks noGrp="1"/>
          </p:cNvSpPr>
          <p:nvPr>
            <p:ph idx="1"/>
          </p:nvPr>
        </p:nvSpPr>
        <p:spPr>
          <a:xfrm>
            <a:off x="457200" y="1285860"/>
            <a:ext cx="8229600" cy="5286412"/>
          </a:xfrm>
        </p:spPr>
        <p:txBody>
          <a:bodyPr>
            <a:normAutofit fontScale="55000" lnSpcReduction="20000"/>
          </a:bodyPr>
          <a:lstStyle/>
          <a:p>
            <a:pPr>
              <a:buNone/>
            </a:pPr>
            <a:r>
              <a:rPr lang="ru-RU" dirty="0" smtClean="0"/>
              <a:t/>
            </a:r>
            <a:br>
              <a:rPr lang="ru-RU" dirty="0" smtClean="0"/>
            </a:br>
            <a:r>
              <a:rPr lang="ru-RU" sz="3300" dirty="0" smtClean="0"/>
              <a:t>• Слезливость </a:t>
            </a:r>
            <a:br>
              <a:rPr lang="ru-RU" sz="3300" dirty="0" smtClean="0"/>
            </a:br>
            <a:r>
              <a:rPr lang="ru-RU" sz="3300" dirty="0" smtClean="0"/>
              <a:t>• Расширение зрачков </a:t>
            </a:r>
            <a:br>
              <a:rPr lang="ru-RU" sz="3300" dirty="0" smtClean="0"/>
            </a:br>
            <a:r>
              <a:rPr lang="ru-RU" sz="3300" dirty="0" smtClean="0"/>
              <a:t>• Сухость во рту («симптомы сухого языка») </a:t>
            </a:r>
            <a:br>
              <a:rPr lang="ru-RU" sz="3300" dirty="0" smtClean="0"/>
            </a:br>
            <a:r>
              <a:rPr lang="ru-RU" sz="3300" dirty="0" smtClean="0"/>
              <a:t>• Тахикардия </a:t>
            </a:r>
            <a:br>
              <a:rPr lang="ru-RU" sz="3300" dirty="0" smtClean="0"/>
            </a:br>
            <a:r>
              <a:rPr lang="ru-RU" sz="3300" dirty="0" smtClean="0"/>
              <a:t>• Повышенное артериальное давление</a:t>
            </a:r>
            <a:br>
              <a:rPr lang="ru-RU" sz="3300" dirty="0" smtClean="0"/>
            </a:br>
            <a:r>
              <a:rPr lang="ru-RU" sz="3300" dirty="0" smtClean="0"/>
              <a:t>• Ощущение стесненного дыхания, нехватки воздуха </a:t>
            </a:r>
            <a:br>
              <a:rPr lang="ru-RU" sz="3300" dirty="0" smtClean="0"/>
            </a:br>
            <a:r>
              <a:rPr lang="ru-RU" sz="3300" dirty="0" smtClean="0"/>
              <a:t>• Ощущение комка в горле </a:t>
            </a:r>
            <a:br>
              <a:rPr lang="ru-RU" sz="3300" dirty="0" smtClean="0"/>
            </a:br>
            <a:r>
              <a:rPr lang="ru-RU" sz="3300" dirty="0" smtClean="0"/>
              <a:t>• Головные боли </a:t>
            </a:r>
            <a:br>
              <a:rPr lang="ru-RU" sz="3300" dirty="0" smtClean="0"/>
            </a:br>
            <a:r>
              <a:rPr lang="ru-RU" sz="3300" dirty="0" smtClean="0"/>
              <a:t>• Бессонница </a:t>
            </a:r>
            <a:br>
              <a:rPr lang="ru-RU" sz="3300" dirty="0" smtClean="0"/>
            </a:br>
            <a:r>
              <a:rPr lang="ru-RU" sz="3300" dirty="0" smtClean="0"/>
              <a:t>• Повышенная сонливость </a:t>
            </a:r>
            <a:br>
              <a:rPr lang="ru-RU" sz="3300" dirty="0" smtClean="0"/>
            </a:br>
            <a:r>
              <a:rPr lang="ru-RU" sz="3300" dirty="0" smtClean="0"/>
              <a:t>• Нарушение ритма сна </a:t>
            </a:r>
            <a:br>
              <a:rPr lang="ru-RU" sz="3300" dirty="0" smtClean="0"/>
            </a:br>
            <a:r>
              <a:rPr lang="ru-RU" sz="3300" dirty="0" smtClean="0"/>
              <a:t>• Отсутствие чувства сна </a:t>
            </a:r>
            <a:br>
              <a:rPr lang="ru-RU" sz="3300" dirty="0" smtClean="0"/>
            </a:br>
            <a:r>
              <a:rPr lang="ru-RU" sz="3300" dirty="0" smtClean="0"/>
              <a:t>• Чувство физической тяжести, душевной боли в груди </a:t>
            </a:r>
            <a:br>
              <a:rPr lang="ru-RU" sz="3300" dirty="0" smtClean="0"/>
            </a:br>
            <a:r>
              <a:rPr lang="ru-RU" sz="3300" dirty="0" smtClean="0"/>
              <a:t>• То же в других частях тела (голове, животе) </a:t>
            </a:r>
            <a:br>
              <a:rPr lang="ru-RU" sz="3300" dirty="0" smtClean="0"/>
            </a:br>
            <a:r>
              <a:rPr lang="ru-RU" sz="3300" dirty="0" smtClean="0"/>
              <a:t>• Запоры </a:t>
            </a:r>
            <a:br>
              <a:rPr lang="ru-RU" sz="3300" dirty="0" smtClean="0"/>
            </a:br>
            <a:r>
              <a:rPr lang="ru-RU" sz="3300" dirty="0" smtClean="0"/>
              <a:t>• Снижение веса тела </a:t>
            </a:r>
            <a:br>
              <a:rPr lang="ru-RU" sz="3300" dirty="0" smtClean="0"/>
            </a:br>
            <a:r>
              <a:rPr lang="ru-RU" sz="3300" dirty="0" smtClean="0"/>
              <a:t>• Повышение веса тела </a:t>
            </a:r>
            <a:br>
              <a:rPr lang="ru-RU" sz="3300" dirty="0" smtClean="0"/>
            </a:br>
            <a:r>
              <a:rPr lang="ru-RU" sz="3300" dirty="0" smtClean="0"/>
              <a:t>• Снижение аппетита </a:t>
            </a:r>
            <a:br>
              <a:rPr lang="ru-RU" sz="3300" dirty="0" smtClean="0"/>
            </a:br>
            <a:r>
              <a:rPr lang="ru-RU" sz="3300" dirty="0" smtClean="0"/>
              <a:t>• Пища ощущается безвкусной </a:t>
            </a:r>
            <a:br>
              <a:rPr lang="ru-RU" sz="3300" dirty="0" smtClean="0"/>
            </a:br>
            <a:r>
              <a:rPr lang="ru-RU" sz="3300" dirty="0" smtClean="0"/>
              <a:t>• Нарушение менструального цикла.</a:t>
            </a:r>
          </a:p>
          <a:p>
            <a:endParaRPr lang="ru-RU" sz="33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642918"/>
            <a:ext cx="8229600" cy="642942"/>
          </a:xfrm>
        </p:spPr>
        <p:txBody>
          <a:bodyPr>
            <a:normAutofit fontScale="90000"/>
          </a:bodyPr>
          <a:lstStyle/>
          <a:p>
            <a:r>
              <a:rPr lang="ru-RU" sz="3100" b="1" u="sng" dirty="0" smtClean="0"/>
              <a:t>Факторы риска совершения суицида</a:t>
            </a:r>
            <a:r>
              <a:rPr lang="ru-RU" dirty="0" smtClean="0"/>
              <a:t/>
            </a:r>
            <a:br>
              <a:rPr lang="ru-RU" dirty="0" smtClean="0"/>
            </a:br>
            <a:endParaRPr lang="ru-RU" dirty="0"/>
          </a:p>
        </p:txBody>
      </p:sp>
      <p:sp>
        <p:nvSpPr>
          <p:cNvPr id="2" name="Содержимое 1"/>
          <p:cNvSpPr>
            <a:spLocks noGrp="1"/>
          </p:cNvSpPr>
          <p:nvPr>
            <p:ph idx="1"/>
          </p:nvPr>
        </p:nvSpPr>
        <p:spPr>
          <a:xfrm>
            <a:off x="457200" y="1000108"/>
            <a:ext cx="8229600" cy="5643602"/>
          </a:xfrm>
        </p:spPr>
        <p:txBody>
          <a:bodyPr>
            <a:noAutofit/>
          </a:bodyPr>
          <a:lstStyle/>
          <a:p>
            <a:pPr lvl="0"/>
            <a:r>
              <a:rPr lang="ru-RU" sz="1400" b="1" dirty="0" smtClean="0"/>
              <a:t>Семейные проблемы. </a:t>
            </a:r>
            <a:r>
              <a:rPr lang="ru-RU" sz="1400" dirty="0" smtClean="0"/>
              <a:t>Неблагополучные семьи, где часто возникают конфликты между родителями. Недоброжелательно отношение к ребенку – грубость, унижение, побои. Материальные проблемы семьи. Потеря родителей. Чувство беспомощности и отчаяния.</a:t>
            </a:r>
          </a:p>
          <a:p>
            <a:pPr lvl="0"/>
            <a:endParaRPr lang="ru-RU" sz="1400" dirty="0" smtClean="0"/>
          </a:p>
          <a:p>
            <a:pPr lvl="0"/>
            <a:r>
              <a:rPr lang="ru-RU" sz="1400" b="1" dirty="0" smtClean="0"/>
              <a:t>Проблемы интимно-сексуальной сферы. </a:t>
            </a:r>
            <a:r>
              <a:rPr lang="ru-RU" sz="1400" dirty="0" smtClean="0"/>
              <a:t>Неудачи в личной жизни, проблемы сексуального характера. измены, унижения, отверженность со стороны родителей при этом они эмоционально зависимы от их внимания, уважения. чуткости.</a:t>
            </a:r>
          </a:p>
          <a:p>
            <a:pPr lvl="0"/>
            <a:endParaRPr lang="ru-RU" sz="1400" dirty="0" smtClean="0"/>
          </a:p>
          <a:p>
            <a:pPr lvl="0"/>
            <a:r>
              <a:rPr lang="ru-RU" sz="1400" b="1" dirty="0" err="1" smtClean="0"/>
              <a:t>Аддиктивное</a:t>
            </a:r>
            <a:r>
              <a:rPr lang="ru-RU" sz="1400" b="1" dirty="0" smtClean="0"/>
              <a:t> поведение. </a:t>
            </a:r>
            <a:r>
              <a:rPr lang="ru-RU" sz="1400" dirty="0" smtClean="0"/>
              <a:t>Употребление алкоголя, и наркотиков, психоактивных веществ снижает критичность мышления и способность контролировать импульсивное поведение, предвидеть и принимать последствия своих действий.</a:t>
            </a:r>
          </a:p>
          <a:p>
            <a:pPr lvl="0"/>
            <a:endParaRPr lang="ru-RU" sz="1400" dirty="0" smtClean="0"/>
          </a:p>
          <a:p>
            <a:pPr lvl="0"/>
            <a:r>
              <a:rPr lang="ru-RU" sz="1400" b="1" dirty="0" smtClean="0"/>
              <a:t>Незрелость личности и определенные черты характера. </a:t>
            </a:r>
            <a:r>
              <a:rPr lang="ru-RU" sz="1400" dirty="0" smtClean="0"/>
              <a:t>Слабохарактерность и импульсивность действий. Внушаемость, подражание телевидению, чужие рассказы.</a:t>
            </a:r>
          </a:p>
          <a:p>
            <a:pPr lvl="0"/>
            <a:endParaRPr lang="ru-RU" sz="1400" dirty="0" smtClean="0"/>
          </a:p>
          <a:p>
            <a:pPr lvl="0"/>
            <a:r>
              <a:rPr lang="ru-RU" sz="1400" b="1" dirty="0" smtClean="0"/>
              <a:t>Учебные проблемы. </a:t>
            </a:r>
            <a:r>
              <a:rPr lang="ru-RU" sz="1400" dirty="0" smtClean="0"/>
              <a:t>Неуспеваемость и </a:t>
            </a:r>
            <a:r>
              <a:rPr lang="ru-RU" sz="1400" dirty="0" err="1" smtClean="0"/>
              <a:t>неуспешность</a:t>
            </a:r>
            <a:r>
              <a:rPr lang="ru-RU" sz="1400" dirty="0" smtClean="0"/>
              <a:t>. Проблемы в общении со сверстниками могут привести к </a:t>
            </a:r>
            <a:r>
              <a:rPr lang="ru-RU" sz="1400" dirty="0" err="1" smtClean="0"/>
              <a:t>дезадаптации</a:t>
            </a:r>
            <a:r>
              <a:rPr lang="ru-RU" sz="1400" dirty="0" smtClean="0"/>
              <a:t> подростка. Потеря контакта или осуждение группой может стать тем социально-психологическим фактором, который способен подтолкнуть или усилить желание подростка к суицидальному действию. Этот фактор особенно значим для подростков с невысоким интеллектом. Проблемы и конфликты с учителями – подростковый возраст ранимый и восприимчивый, любое высказывание – по мнению подростка необъективное по отношению к нему, да и еще в присутствии одноклассников, сверстников, воспринимается болезненно и чревато последствиями. Отношение учителя к ученику – надменность, отстраненность, изолированность, пренебрежение, чрезмерная строгость.</a:t>
            </a:r>
          </a:p>
          <a:p>
            <a:endParaRPr lang="ru-RU"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571480"/>
            <a:ext cx="8229600" cy="714380"/>
          </a:xfrm>
        </p:spPr>
        <p:txBody>
          <a:bodyPr>
            <a:normAutofit fontScale="90000"/>
          </a:bodyPr>
          <a:lstStyle/>
          <a:p>
            <a:r>
              <a:rPr lang="ru-RU" sz="2800" b="1" u="sng" dirty="0" smtClean="0"/>
              <a:t>Таким образом:</a:t>
            </a:r>
            <a:r>
              <a:rPr lang="ru-RU" sz="2800" u="sng" dirty="0" smtClean="0"/>
              <a:t/>
            </a:r>
            <a:br>
              <a:rPr lang="ru-RU" sz="2800" u="sng" dirty="0" smtClean="0"/>
            </a:br>
            <a:endParaRPr lang="ru-RU" sz="2800" u="sng" dirty="0"/>
          </a:p>
        </p:txBody>
      </p:sp>
      <p:sp>
        <p:nvSpPr>
          <p:cNvPr id="2" name="Содержимое 1"/>
          <p:cNvSpPr>
            <a:spLocks noGrp="1"/>
          </p:cNvSpPr>
          <p:nvPr>
            <p:ph idx="1"/>
          </p:nvPr>
        </p:nvSpPr>
        <p:spPr>
          <a:xfrm>
            <a:off x="457200" y="1071546"/>
            <a:ext cx="8229600" cy="5502990"/>
          </a:xfrm>
        </p:spPr>
        <p:txBody>
          <a:bodyPr>
            <a:normAutofit fontScale="77500" lnSpcReduction="20000"/>
          </a:bodyPr>
          <a:lstStyle/>
          <a:p>
            <a:pPr lvl="0"/>
            <a:r>
              <a:rPr lang="ru-RU" dirty="0" smtClean="0"/>
              <a:t>Суицидальными подростками чаще всего становятся либо подростки из неблагополучных семей, либо наркоманы или алкоголики, либо подростки, столкнувшиеся с проблемой, которая, по их мнению, неразрешима или считают, что их не поймут, пристыдят.</a:t>
            </a:r>
          </a:p>
          <a:p>
            <a:pPr lvl="0"/>
            <a:r>
              <a:rPr lang="ru-RU" dirty="0" smtClean="0"/>
              <a:t>Судя по формам суицида можно понять, что суициды совершаются либо в состоянии аффекта, либо с целью привлечения внимания, либо человеку действительно не хочется жить. Причины же суицида различны, их довольно много и они зависят от того, что человек считает действительно ценностью, будь то любовь, семья, друзья, совокупность неприятностей и т.п.</a:t>
            </a:r>
          </a:p>
          <a:p>
            <a:pPr lvl="0"/>
            <a:r>
              <a:rPr lang="ru-RU" dirty="0" smtClean="0"/>
              <a:t>Подросток, начинающий задумываться о суициде, всё-таки, надеется, что что-то изменится к лучшему, что хоть кто-нибудь увидит, как он нуждается в помощи, понимании и поддержке, как ему хочется поделиться своими переживаниями. Тогда он и начинает вести себя так, чтобы привлечь внимание к себе. А задача всех окружающих увидеть это изменение в поведении.</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85720" y="285728"/>
            <a:ext cx="8229600" cy="1428760"/>
          </a:xfrm>
        </p:spPr>
        <p:txBody>
          <a:bodyPr anchor="ctr">
            <a:noAutofit/>
          </a:bodyPr>
          <a:lstStyle/>
          <a:p>
            <a:r>
              <a:rPr lang="ru-RU" sz="2400" b="1" dirty="0" smtClean="0">
                <a:latin typeface="+mn-lt"/>
              </a:rPr>
              <a:t/>
            </a:r>
            <a:br>
              <a:rPr lang="ru-RU" sz="2400" b="1" dirty="0" smtClean="0">
                <a:latin typeface="+mn-lt"/>
              </a:rPr>
            </a:br>
            <a:r>
              <a:rPr lang="ru-RU" sz="2400" b="1" dirty="0" smtClean="0">
                <a:latin typeface="+mn-lt"/>
              </a:rPr>
              <a:t/>
            </a:r>
            <a:br>
              <a:rPr lang="ru-RU" sz="2400" b="1" dirty="0" smtClean="0">
                <a:latin typeface="+mn-lt"/>
              </a:rPr>
            </a:br>
            <a:r>
              <a:rPr lang="ru-RU" sz="1800" b="1" dirty="0" smtClean="0">
                <a:latin typeface="+mn-lt"/>
              </a:rPr>
              <a:t>Суицид – это умышленное лишение себя жизни, совершаемое человеком в состоянии сильного душевного расстройства, когда собственная жизнь утрачивает для него смысл.</a:t>
            </a:r>
            <a:r>
              <a:rPr lang="ru-RU" sz="1800" dirty="0" smtClean="0"/>
              <a:t/>
            </a:r>
            <a:br>
              <a:rPr lang="ru-RU" sz="1800" dirty="0" smtClean="0"/>
            </a:br>
            <a:endParaRPr lang="ru-RU" sz="1800" dirty="0"/>
          </a:p>
        </p:txBody>
      </p:sp>
      <p:sp>
        <p:nvSpPr>
          <p:cNvPr id="5" name="Содержимое 4"/>
          <p:cNvSpPr>
            <a:spLocks noGrp="1"/>
          </p:cNvSpPr>
          <p:nvPr>
            <p:ph idx="1"/>
          </p:nvPr>
        </p:nvSpPr>
        <p:spPr>
          <a:xfrm>
            <a:off x="457200" y="1857364"/>
            <a:ext cx="8229600" cy="4714908"/>
          </a:xfrm>
        </p:spPr>
        <p:txBody>
          <a:bodyPr>
            <a:normAutofit fontScale="85000" lnSpcReduction="20000"/>
          </a:bodyPr>
          <a:lstStyle/>
          <a:p>
            <a:pPr>
              <a:buNone/>
            </a:pPr>
            <a:r>
              <a:rPr lang="ru-RU" b="1" dirty="0" smtClean="0"/>
              <a:t>Статистика суицида в подростковой среде:</a:t>
            </a:r>
            <a:endParaRPr lang="ru-RU" dirty="0" smtClean="0"/>
          </a:p>
          <a:p>
            <a:pPr lvl="0"/>
            <a:r>
              <a:rPr lang="ru-RU" dirty="0" smtClean="0"/>
              <a:t>За последнее десятилетие число самоубийств среди молодежи выросло в 3 раза.</a:t>
            </a:r>
          </a:p>
          <a:p>
            <a:pPr lvl="0"/>
            <a:r>
              <a:rPr lang="ru-RU" dirty="0" smtClean="0"/>
              <a:t>Среди причин смерти детей и подростков суицид занимает второе место.</a:t>
            </a:r>
          </a:p>
          <a:p>
            <a:pPr lvl="0"/>
            <a:r>
              <a:rPr lang="ru-RU" dirty="0" smtClean="0"/>
              <a:t>Ежегодно каждый двенадцатый подросток в возрасте 15–19 лет пытается совершить попытку самоубийства.</a:t>
            </a:r>
          </a:p>
          <a:p>
            <a:pPr lvl="0"/>
            <a:r>
              <a:rPr lang="ru-RU" dirty="0" smtClean="0"/>
              <a:t>Число законченных суицидов среди юношей в среднем в 3 раза больше, чем среди девушек.</a:t>
            </a:r>
          </a:p>
          <a:p>
            <a:pPr lvl="0"/>
            <a:r>
              <a:rPr lang="ru-RU" dirty="0" smtClean="0"/>
              <a:t>С другой стороны – девушки пытаются покончить с собой в 4 раза чаще, чем юноши, но выбирают «щадящие» способы, которые реже приводят к смерти.</a:t>
            </a: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152400"/>
            <a:ext cx="8229600" cy="1133460"/>
          </a:xfrm>
        </p:spPr>
        <p:txBody>
          <a:bodyPr>
            <a:normAutofit/>
          </a:bodyPr>
          <a:lstStyle/>
          <a:p>
            <a:r>
              <a:rPr lang="ru-RU" sz="2400" b="1" i="1" u="sng" dirty="0" smtClean="0"/>
              <a:t>Рекомендации педагогу по предотвращению самоубийств</a:t>
            </a:r>
            <a:endParaRPr lang="ru-RU" sz="2400" b="1" dirty="0"/>
          </a:p>
        </p:txBody>
      </p:sp>
      <p:sp>
        <p:nvSpPr>
          <p:cNvPr id="2" name="Содержимое 1"/>
          <p:cNvSpPr>
            <a:spLocks noGrp="1"/>
          </p:cNvSpPr>
          <p:nvPr>
            <p:ph idx="1"/>
          </p:nvPr>
        </p:nvSpPr>
        <p:spPr>
          <a:xfrm>
            <a:off x="457200" y="1214422"/>
            <a:ext cx="8229600" cy="5357850"/>
          </a:xfrm>
        </p:spPr>
        <p:txBody>
          <a:bodyPr>
            <a:noAutofit/>
          </a:bodyPr>
          <a:lstStyle/>
          <a:p>
            <a:r>
              <a:rPr lang="ru-RU" sz="1200" dirty="0" smtClean="0"/>
              <a:t>Не отталкивайте его, если он решил разделить с вами свои проблемы, даже если вы потрясены сложившейся ситуацией. Помните, что подростки с суицидальными наклонностями редко обращаются за помощью к профессионалам.</a:t>
            </a:r>
          </a:p>
          <a:p>
            <a:r>
              <a:rPr lang="ru-RU" sz="1200" dirty="0" smtClean="0"/>
              <a:t>Доверьтесь своей интуиции, если вы чувствуете суицидальные наклонности в данном подростке. Не игнорируйте предупреждающие знаки.</a:t>
            </a:r>
          </a:p>
          <a:p>
            <a:r>
              <a:rPr lang="ru-RU" sz="1200" dirty="0" smtClean="0"/>
              <a:t>Не предлагайте того, чего не в состоянии гарантировать. Например, "Конечно, твоя семья тебе поможет".</a:t>
            </a:r>
          </a:p>
          <a:p>
            <a:r>
              <a:rPr lang="ru-RU" sz="1200" dirty="0" smtClean="0"/>
              <a:t>Дайте знать, что хотите ему помочь, но не видите необходимости в том, чтобы хранить все в секрете, если какая-то информация может повлиять на его безопасность.</a:t>
            </a:r>
          </a:p>
          <a:p>
            <a:r>
              <a:rPr lang="ru-RU" sz="1200" dirty="0" smtClean="0"/>
              <a:t> Сохраняйте спокойствие и не осуждайте, вне зависимости от того, что вы говорите.</a:t>
            </a:r>
          </a:p>
          <a:p>
            <a:r>
              <a:rPr lang="ru-RU" sz="1200" dirty="0" smtClean="0"/>
              <a:t>Говорите искренне. Постарайтесь определить, насколько серьезна угроза. Знайте, что вопросы о суицидальных мыслях не всегда приводят к попыткам покончить счеты с жизнью. На самом деле подросток может почувствовать облегчение от осознания проблемы.</a:t>
            </a:r>
          </a:p>
          <a:p>
            <a:r>
              <a:rPr lang="ru-RU" sz="1200" dirty="0" smtClean="0"/>
              <a:t>Постарайтесь узнать, есть у него план действий. Конкретный план - знак реальной опасности.</a:t>
            </a:r>
          </a:p>
          <a:p>
            <a:r>
              <a:rPr lang="ru-RU" sz="1200" dirty="0" smtClean="0"/>
              <a:t>Убедите подростка в том, что непременно есть такой человек, к которому можно обратиться за помощью.</a:t>
            </a:r>
          </a:p>
          <a:p>
            <a:r>
              <a:rPr lang="ru-RU" sz="1200" dirty="0" smtClean="0"/>
              <a:t>Не предлагайте упрощенных решений типа " Все ,что Вам сейчас необходимо, так это хорошо выспаться, на утро Вы почувствуете себя лучше".</a:t>
            </a:r>
          </a:p>
          <a:p>
            <a:r>
              <a:rPr lang="ru-RU" sz="1200" dirty="0" smtClean="0"/>
              <a:t>Покажите подростку, что хотите поговорить о чувствах, что не осуждаете его за эти чувства.</a:t>
            </a:r>
          </a:p>
          <a:p>
            <a:r>
              <a:rPr lang="ru-RU" sz="1200" dirty="0" smtClean="0"/>
              <a:t>Помогите подростку постичь, как управлять кризисной ситуацией и понять, что сильный стресс мешает полностью осознать ситуацию. Ненавязчиво посоветуйте найти некое решение.</a:t>
            </a:r>
          </a:p>
          <a:p>
            <a:r>
              <a:rPr lang="ru-RU" sz="1200" dirty="0" smtClean="0"/>
              <a:t>Помогите найти людей или места, которые могли бы снизить переживаемый стресс. При малейшей возможности действуйте так, чтобы несколько уменьшить давление.</a:t>
            </a:r>
          </a:p>
          <a:p>
            <a:r>
              <a:rPr lang="ru-RU" sz="1200" dirty="0" smtClean="0"/>
              <a:t>Помогите подростку понять, что присутствующее чувство безопасности не будет длиться вечно.</a:t>
            </a:r>
          </a:p>
          <a:p>
            <a:pPr>
              <a:buNone/>
            </a:pPr>
            <a:endParaRPr lang="ru-RU" sz="12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357166"/>
            <a:ext cx="8229600" cy="1014434"/>
          </a:xfrm>
        </p:spPr>
        <p:txBody>
          <a:bodyPr>
            <a:normAutofit fontScale="90000"/>
          </a:bodyPr>
          <a:lstStyle/>
          <a:p>
            <a:r>
              <a:rPr lang="ru-RU" sz="3100" b="1" u="sng" dirty="0" smtClean="0"/>
              <a:t/>
            </a:r>
            <a:br>
              <a:rPr lang="ru-RU" sz="3100" b="1" u="sng" dirty="0" smtClean="0"/>
            </a:br>
            <a:r>
              <a:rPr lang="ru-RU" sz="3100" b="1" u="sng" dirty="0" smtClean="0"/>
              <a:t>Рекомендуемые мероприятия по предотвращению суицидов:</a:t>
            </a:r>
            <a:endParaRPr lang="ru-RU" sz="3100" dirty="0"/>
          </a:p>
        </p:txBody>
      </p:sp>
      <p:sp>
        <p:nvSpPr>
          <p:cNvPr id="2" name="Содержимое 1"/>
          <p:cNvSpPr>
            <a:spLocks noGrp="1"/>
          </p:cNvSpPr>
          <p:nvPr>
            <p:ph idx="1"/>
          </p:nvPr>
        </p:nvSpPr>
        <p:spPr>
          <a:xfrm>
            <a:off x="457200" y="1571612"/>
            <a:ext cx="8229600" cy="5072098"/>
          </a:xfrm>
        </p:spPr>
        <p:txBody>
          <a:bodyPr>
            <a:normAutofit fontScale="70000" lnSpcReduction="20000"/>
          </a:bodyPr>
          <a:lstStyle/>
          <a:p>
            <a:r>
              <a:rPr lang="ru-RU" b="1" dirty="0" smtClean="0"/>
              <a:t>Со студентами</a:t>
            </a:r>
            <a:r>
              <a:rPr lang="ru-RU" dirty="0" smtClean="0"/>
              <a:t>: </a:t>
            </a:r>
            <a:br>
              <a:rPr lang="ru-RU" dirty="0" smtClean="0"/>
            </a:br>
            <a:r>
              <a:rPr lang="ru-RU" dirty="0" smtClean="0"/>
              <a:t>1. Тренинги по обучению основам аутогенной тренировки и эмоциональной саморегуляции, социальным навыкам и умениям преодоления стресса. </a:t>
            </a:r>
            <a:br>
              <a:rPr lang="ru-RU" dirty="0" smtClean="0"/>
            </a:br>
            <a:r>
              <a:rPr lang="ru-RU" dirty="0" smtClean="0"/>
              <a:t>2. Тренинги </a:t>
            </a:r>
            <a:r>
              <a:rPr lang="ru-RU" dirty="0" err="1" smtClean="0"/>
              <a:t>ассертивного</a:t>
            </a:r>
            <a:r>
              <a:rPr lang="ru-RU" dirty="0" smtClean="0"/>
              <a:t> поведения и уверенности в себе, выработки мотивации достижения успеха. </a:t>
            </a:r>
            <a:br>
              <a:rPr lang="ru-RU" dirty="0" smtClean="0"/>
            </a:br>
            <a:r>
              <a:rPr lang="ru-RU" dirty="0" smtClean="0"/>
              <a:t>3. Тренинги личностного роста. </a:t>
            </a:r>
            <a:br>
              <a:rPr lang="ru-RU" dirty="0" smtClean="0"/>
            </a:br>
            <a:r>
              <a:rPr lang="ru-RU" dirty="0" smtClean="0"/>
              <a:t>4. Психологическая коррекция пассивной стратегии избегания, повышение уровня самоконтроля. </a:t>
            </a:r>
            <a:br>
              <a:rPr lang="ru-RU" dirty="0" smtClean="0"/>
            </a:br>
            <a:r>
              <a:rPr lang="ru-RU" dirty="0" smtClean="0"/>
              <a:t>5. Конференции, </a:t>
            </a:r>
            <a:r>
              <a:rPr lang="ru-RU" dirty="0" err="1" smtClean="0"/>
              <a:t>внутритехникумовские</a:t>
            </a:r>
            <a:r>
              <a:rPr lang="ru-RU" dirty="0" smtClean="0"/>
              <a:t> семинары, дебаты по обсуждению основных проблем подросткового возраста, которые могут привести к суицидам. К ним следует привлекать специалистов (врачей, психологов и др.), которые могут оказать консультативную помощь. </a:t>
            </a:r>
            <a:br>
              <a:rPr lang="ru-RU" dirty="0" smtClean="0"/>
            </a:br>
            <a:r>
              <a:rPr lang="ru-RU" dirty="0" smtClean="0"/>
              <a:t>6. Классные часы, которые могут быть посвящены проблемам общения со сверстниками, конструктивным стратегиям выхода из конфликтных ситуаций, взаимоотношениям в семье, отношения к самому себе (восприятие своих способностей, недостатков, внешнего вида и т.п.) с привлечением психолога.</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r>
              <a:rPr lang="ru-RU" sz="2800" b="1" u="sng" dirty="0" smtClean="0"/>
              <a:t>Рекомендуемые мероприятия по предотвращению суицидов:</a:t>
            </a:r>
            <a:endParaRPr lang="ru-RU" sz="2800" dirty="0"/>
          </a:p>
        </p:txBody>
      </p:sp>
      <p:sp>
        <p:nvSpPr>
          <p:cNvPr id="2" name="Содержимое 1"/>
          <p:cNvSpPr>
            <a:spLocks noGrp="1"/>
          </p:cNvSpPr>
          <p:nvPr>
            <p:ph idx="1"/>
          </p:nvPr>
        </p:nvSpPr>
        <p:spPr/>
        <p:txBody>
          <a:bodyPr>
            <a:normAutofit fontScale="92500" lnSpcReduction="10000"/>
          </a:bodyPr>
          <a:lstStyle/>
          <a:p>
            <a:pPr>
              <a:buNone/>
            </a:pPr>
            <a:r>
              <a:rPr lang="ru-RU" b="1" dirty="0" smtClean="0"/>
              <a:t>Для педагогов:</a:t>
            </a:r>
            <a:r>
              <a:rPr lang="ru-RU" dirty="0" smtClean="0"/>
              <a:t/>
            </a:r>
            <a:br>
              <a:rPr lang="ru-RU" dirty="0" smtClean="0"/>
            </a:br>
            <a:r>
              <a:rPr lang="ru-RU" dirty="0" smtClean="0"/>
              <a:t>1. Педагогические советы с целью информирования педагогов об особенностях протекания кризиса подросткового возраста, особенностях личности </a:t>
            </a:r>
            <a:r>
              <a:rPr lang="ru-RU" dirty="0" err="1" smtClean="0"/>
              <a:t>суицидентов</a:t>
            </a:r>
            <a:r>
              <a:rPr lang="ru-RU" dirty="0" smtClean="0"/>
              <a:t>, причинах, приводящих к суицидам, возможных педагогических мерах по предотвращению суицидов в учебном заведении. </a:t>
            </a:r>
            <a:br>
              <a:rPr lang="ru-RU" dirty="0" smtClean="0"/>
            </a:br>
            <a:r>
              <a:rPr lang="ru-RU" dirty="0" smtClean="0"/>
              <a:t>2. Совместные воспитательные мероприятия педагогов со студентами по обсуждению актуальных для них проблем.</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r>
              <a:rPr lang="ru-RU" sz="2800" b="1" u="sng" dirty="0" smtClean="0"/>
              <a:t>Рекомендуемые мероприятия по предотвращению суицидов для родителей:</a:t>
            </a:r>
            <a:endParaRPr lang="ru-RU" sz="2800" dirty="0"/>
          </a:p>
        </p:txBody>
      </p:sp>
      <p:sp>
        <p:nvSpPr>
          <p:cNvPr id="2" name="Содержимое 1"/>
          <p:cNvSpPr>
            <a:spLocks noGrp="1"/>
          </p:cNvSpPr>
          <p:nvPr>
            <p:ph idx="1"/>
          </p:nvPr>
        </p:nvSpPr>
        <p:spPr/>
        <p:txBody>
          <a:bodyPr>
            <a:normAutofit fontScale="92500" lnSpcReduction="20000"/>
          </a:bodyPr>
          <a:lstStyle/>
          <a:p>
            <a:pPr>
              <a:buNone/>
            </a:pPr>
            <a:r>
              <a:rPr lang="ru-RU" b="1" dirty="0" smtClean="0"/>
              <a:t>   </a:t>
            </a:r>
            <a:r>
              <a:rPr lang="ru-RU" dirty="0" smtClean="0"/>
              <a:t>1. Родительские собрания с целью просвещения родителей об особенностях протекания кризиса подросткового возраста, проблемах взаимоотношений в семье, которые чаще всего приводят к суицидам, признаках проявления суицидального поведения подростков. </a:t>
            </a:r>
            <a:br>
              <a:rPr lang="ru-RU" dirty="0" smtClean="0"/>
            </a:br>
            <a:r>
              <a:rPr lang="ru-RU" dirty="0" smtClean="0"/>
              <a:t>2. Совместные собрания родителей и детей по обсуждению проблем детско-родительских отношений. </a:t>
            </a:r>
            <a:br>
              <a:rPr lang="ru-RU" dirty="0" smtClean="0"/>
            </a:br>
            <a:r>
              <a:rPr lang="ru-RU" dirty="0" smtClean="0"/>
              <a:t>3. Психологическое консультирование родителей по вопросам проблем взаимоотношений с детьми.</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pPr lvl="0"/>
            <a:r>
              <a:rPr lang="ru-RU" sz="2700" b="1" i="1" u="sng" dirty="0" smtClean="0"/>
              <a:t>Диагностика, профилактика и превенция суицида</a:t>
            </a:r>
            <a:r>
              <a:rPr lang="ru-RU" dirty="0" smtClean="0"/>
              <a:t/>
            </a:r>
            <a:br>
              <a:rPr lang="ru-RU" dirty="0" smtClean="0"/>
            </a:br>
            <a:endParaRPr lang="ru-RU" dirty="0"/>
          </a:p>
        </p:txBody>
      </p:sp>
      <p:sp>
        <p:nvSpPr>
          <p:cNvPr id="2" name="Содержимое 1"/>
          <p:cNvSpPr>
            <a:spLocks noGrp="1"/>
          </p:cNvSpPr>
          <p:nvPr>
            <p:ph idx="1"/>
          </p:nvPr>
        </p:nvSpPr>
        <p:spPr>
          <a:xfrm>
            <a:off x="457200" y="1524000"/>
            <a:ext cx="8229600" cy="5119710"/>
          </a:xfrm>
        </p:spPr>
        <p:txBody>
          <a:bodyPr>
            <a:normAutofit fontScale="62500" lnSpcReduction="20000"/>
          </a:bodyPr>
          <a:lstStyle/>
          <a:p>
            <a:pPr>
              <a:buNone/>
            </a:pPr>
            <a:r>
              <a:rPr lang="ru-RU" dirty="0" smtClean="0"/>
              <a:t>1</a:t>
            </a:r>
            <a:r>
              <a:rPr lang="ru-RU" sz="2900" dirty="0" smtClean="0"/>
              <a:t>.  Возникновение пассивных мыслей о смерти и уходе из жизни, фантазий на тему своей смерти. Однако эти мысли еще не имеют характера суицидальных, т.е. лишение себя жизни не рассматривается как произвольное действие. Человеку в голову приходят мысли типа: «вот бы уснуть и не проснуться» «хорошо бы умереть…», и т.д. Наряду с такими пассивными мыслями человек начинает испытывать непреодолимое влечение к смерти.</a:t>
            </a:r>
          </a:p>
          <a:p>
            <a:pPr>
              <a:buNone/>
            </a:pPr>
            <a:r>
              <a:rPr lang="ru-RU" sz="2900" dirty="0" smtClean="0"/>
              <a:t>2.  Далее человек переходит в стадию, которую условно можно назвать суицидальными замыслами. Влечение к смерти усиливается, и мысли о ней из абстрактно-мечтательных превращаются в более оформленные и практичные замыслы. Позже к ним присоединяется волевой компонент и решение, так что суицидальную   мотивацию    можно   считать    практически          оформленной.</a:t>
            </a:r>
          </a:p>
          <a:p>
            <a:pPr>
              <a:buNone/>
            </a:pPr>
            <a:r>
              <a:rPr lang="ru-RU" sz="2900" dirty="0" smtClean="0"/>
              <a:t>3.  И на последней, третьей стадии человек демонстрирует     уже сформированное суицидальное поведение, то есть, говоря  научным языком, внешние и внутренние формы психических актов, направляемые представлениями о лишении  себя жизни. Причем еще одной   интересной особенностью второй и третьей стадий является то, что потенциальный </a:t>
            </a:r>
            <a:r>
              <a:rPr lang="ru-RU" sz="2900" dirty="0" err="1" smtClean="0"/>
              <a:t>суицидент</a:t>
            </a:r>
            <a:r>
              <a:rPr lang="ru-RU" sz="2900" dirty="0" smtClean="0"/>
              <a:t> всюду начинает видеть знаки - подтверждения того, что его замысел верен, и единственно возможен.</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4294967295"/>
          </p:nvPr>
        </p:nvSpPr>
        <p:spPr>
          <a:xfrm>
            <a:off x="642938" y="500063"/>
            <a:ext cx="8501062" cy="5595937"/>
          </a:xfrm>
        </p:spPr>
        <p:txBody>
          <a:bodyPr/>
          <a:lstStyle/>
          <a:p>
            <a:pPr>
              <a:buNone/>
            </a:pPr>
            <a:r>
              <a:rPr lang="ru-RU" dirty="0" smtClean="0"/>
              <a:t>Вообще же весь период, от возникновения мыслей о смерти до осуществления суицидального замысла принято называть </a:t>
            </a:r>
            <a:r>
              <a:rPr lang="ru-RU" dirty="0" err="1" smtClean="0"/>
              <a:t>пресуицидом</a:t>
            </a:r>
            <a:r>
              <a:rPr lang="ru-RU" dirty="0" smtClean="0"/>
              <a:t>. Длительность его может исчисляться минутами (при остром аффективном </a:t>
            </a:r>
            <a:r>
              <a:rPr lang="ru-RU" dirty="0" err="1" smtClean="0"/>
              <a:t>пресуициде</a:t>
            </a:r>
            <a:r>
              <a:rPr lang="ru-RU" dirty="0" smtClean="0"/>
              <a:t>) или месяцами (хронический </a:t>
            </a:r>
            <a:r>
              <a:rPr lang="ru-RU" dirty="0" err="1" smtClean="0"/>
              <a:t>пресуицид</a:t>
            </a:r>
            <a:r>
              <a:rPr lang="ru-RU" dirty="0" smtClean="0"/>
              <a:t>). </a:t>
            </a:r>
          </a:p>
          <a:p>
            <a:pPr>
              <a:buNone/>
            </a:pPr>
            <a:r>
              <a:rPr lang="ru-RU" dirty="0" smtClean="0"/>
              <a:t>Причем в случае с острым </a:t>
            </a:r>
            <a:r>
              <a:rPr lang="ru-RU" dirty="0" err="1" smtClean="0"/>
              <a:t>пресуицидом</a:t>
            </a:r>
            <a:r>
              <a:rPr lang="ru-RU" dirty="0" smtClean="0"/>
              <a:t> первая стадия, как правило, пропускается. Человек сразу решает лишить себя жизни.</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571480"/>
            <a:ext cx="8229600" cy="928694"/>
          </a:xfrm>
        </p:spPr>
        <p:txBody>
          <a:bodyPr>
            <a:noAutofit/>
          </a:bodyPr>
          <a:lstStyle/>
          <a:p>
            <a:r>
              <a:rPr lang="ru-RU" sz="2400" b="1" i="1" u="sng" dirty="0" smtClean="0"/>
              <a:t>Характерологические особенности потенциальных молодых самоубийц:</a:t>
            </a:r>
            <a:r>
              <a:rPr lang="ru-RU" sz="2400" b="1" dirty="0" smtClean="0"/>
              <a:t/>
            </a:r>
            <a:br>
              <a:rPr lang="ru-RU" sz="2400" b="1" dirty="0" smtClean="0"/>
            </a:br>
            <a:endParaRPr lang="ru-RU" sz="2400" b="1" dirty="0"/>
          </a:p>
        </p:txBody>
      </p:sp>
      <p:sp>
        <p:nvSpPr>
          <p:cNvPr id="2" name="Содержимое 1"/>
          <p:cNvSpPr>
            <a:spLocks noGrp="1"/>
          </p:cNvSpPr>
          <p:nvPr>
            <p:ph idx="1"/>
          </p:nvPr>
        </p:nvSpPr>
        <p:spPr>
          <a:xfrm>
            <a:off x="457200" y="1524000"/>
            <a:ext cx="8229600" cy="5119710"/>
          </a:xfrm>
        </p:spPr>
        <p:txBody>
          <a:bodyPr>
            <a:normAutofit fontScale="70000" lnSpcReduction="20000"/>
          </a:bodyPr>
          <a:lstStyle/>
          <a:p>
            <a:pPr lvl="0"/>
            <a:r>
              <a:rPr lang="ru-RU" dirty="0" smtClean="0"/>
              <a:t>Повышенная напряженность потребностей, выражающаяся в необходимости непременного достижения поставленной цели.</a:t>
            </a:r>
          </a:p>
          <a:p>
            <a:pPr lvl="0"/>
            <a:r>
              <a:rPr lang="ru-RU" dirty="0" smtClean="0"/>
              <a:t>Повышенная потребность в эмоциональной близости, зависимость от любимого человека, когда собственное «я» растворяется и воспринимается лишь в паре «</a:t>
            </a:r>
            <a:r>
              <a:rPr lang="ru-RU" dirty="0" err="1" smtClean="0"/>
              <a:t>я-она</a:t>
            </a:r>
            <a:r>
              <a:rPr lang="ru-RU" dirty="0" smtClean="0"/>
              <a:t>» или «</a:t>
            </a:r>
            <a:r>
              <a:rPr lang="ru-RU" dirty="0" err="1" smtClean="0"/>
              <a:t>я-он</a:t>
            </a:r>
            <a:r>
              <a:rPr lang="ru-RU" dirty="0" smtClean="0"/>
              <a:t>», а вся жизнь строится на </a:t>
            </a:r>
            <a:r>
              <a:rPr lang="ru-RU" dirty="0" err="1" smtClean="0"/>
              <a:t>сверхзначимых</a:t>
            </a:r>
            <a:r>
              <a:rPr lang="ru-RU" dirty="0" smtClean="0"/>
              <a:t> отношениях.</a:t>
            </a:r>
          </a:p>
          <a:p>
            <a:pPr lvl="0"/>
            <a:r>
              <a:rPr lang="ru-RU" dirty="0" smtClean="0"/>
              <a:t>Низкая способность личности к образованию любого рода компенсаторных механизмов, неумение ослабить фрустрацию.</a:t>
            </a:r>
          </a:p>
          <a:p>
            <a:pPr lvl="0"/>
            <a:r>
              <a:rPr lang="ru-RU" dirty="0" err="1" smtClean="0"/>
              <a:t>Зацикленность</a:t>
            </a:r>
            <a:r>
              <a:rPr lang="ru-RU" dirty="0" smtClean="0"/>
              <a:t> на собственных неудачах, острое их переживание, общий пессимистический взгляд на будущее</a:t>
            </a:r>
          </a:p>
          <a:p>
            <a:pPr lvl="0"/>
            <a:r>
              <a:rPr lang="ru-RU" dirty="0" smtClean="0"/>
              <a:t>Эгоцентризм; погруженность подростка в себя, сосредоточенность на своем внутреннем мире. Подростки, с нарушением сферы межличностных отношений. «Одиночки», замкнутые и необщительные подростки.. </a:t>
            </a:r>
            <a:r>
              <a:rPr lang="ru-RU" dirty="0" err="1" smtClean="0"/>
              <a:t>Аутоагрессивные</a:t>
            </a:r>
            <a:r>
              <a:rPr lang="ru-RU" dirty="0" smtClean="0"/>
              <a:t> подростки - негативное отношение к себе, стремление наносить себе вред и причинять боль</a:t>
            </a:r>
          </a:p>
          <a:p>
            <a:pPr>
              <a:buNone/>
            </a:pPr>
            <a:r>
              <a:rPr lang="ru-RU" dirty="0" smtClean="0"/>
              <a:t> </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642918"/>
            <a:ext cx="8229600" cy="1000132"/>
          </a:xfrm>
        </p:spPr>
        <p:txBody>
          <a:bodyPr>
            <a:normAutofit/>
          </a:bodyPr>
          <a:lstStyle/>
          <a:p>
            <a:r>
              <a:rPr lang="ru-RU" sz="2800" b="1" u="sng" dirty="0" smtClean="0"/>
              <a:t>Чаще подвержены:</a:t>
            </a:r>
            <a:r>
              <a:rPr lang="ru-RU" sz="2800" u="sng" dirty="0" smtClean="0"/>
              <a:t/>
            </a:r>
            <a:br>
              <a:rPr lang="ru-RU" sz="2800" u="sng" dirty="0" smtClean="0"/>
            </a:br>
            <a:endParaRPr lang="ru-RU" sz="2800" u="sng" dirty="0"/>
          </a:p>
        </p:txBody>
      </p:sp>
      <p:sp>
        <p:nvSpPr>
          <p:cNvPr id="2" name="Содержимое 1"/>
          <p:cNvSpPr>
            <a:spLocks noGrp="1"/>
          </p:cNvSpPr>
          <p:nvPr>
            <p:ph idx="1"/>
          </p:nvPr>
        </p:nvSpPr>
        <p:spPr>
          <a:xfrm>
            <a:off x="457200" y="1857364"/>
            <a:ext cx="8229600" cy="4238636"/>
          </a:xfrm>
        </p:spPr>
        <p:txBody>
          <a:bodyPr>
            <a:normAutofit fontScale="55000" lnSpcReduction="20000"/>
          </a:bodyPr>
          <a:lstStyle/>
          <a:p>
            <a:pPr lvl="0"/>
            <a:r>
              <a:rPr lang="ru-RU" sz="3200" dirty="0" smtClean="0"/>
              <a:t>подростки, страдающие тяжелыми соматическими или психическими заболеваниями;</a:t>
            </a:r>
          </a:p>
          <a:p>
            <a:pPr lvl="0"/>
            <a:r>
              <a:rPr lang="ru-RU" sz="3200" dirty="0" smtClean="0"/>
              <a:t>девочки – подростки, имеющие межличностные любовные конфликты;</a:t>
            </a:r>
          </a:p>
          <a:p>
            <a:pPr lvl="0"/>
            <a:r>
              <a:rPr lang="ru-RU" sz="3200" dirty="0" smtClean="0"/>
              <a:t>подростки с повышенной тревожностью, зацикленные на негативных эмоциях, с пониженным фоном настроения, т.е. депрессивные подростки;</a:t>
            </a:r>
          </a:p>
          <a:p>
            <a:pPr lvl="0"/>
            <a:r>
              <a:rPr lang="ru-RU" sz="3200" dirty="0" smtClean="0"/>
              <a:t>подростки, которые по тем или иным причинам считают себя виновными в проблемах близких людей;</a:t>
            </a:r>
          </a:p>
          <a:p>
            <a:pPr lvl="0"/>
            <a:r>
              <a:rPr lang="ru-RU" sz="3200" dirty="0" smtClean="0"/>
              <a:t>подростки, злоупотребляющие алкоголем и наркотиками;</a:t>
            </a:r>
          </a:p>
          <a:p>
            <a:pPr lvl="0"/>
            <a:r>
              <a:rPr lang="ru-RU" sz="3200" dirty="0" smtClean="0"/>
              <a:t>подростки, которые либо совершали суицидальную попытку, либо были свидетелями того, как совершил суицид кто-то из членов семьи;</a:t>
            </a:r>
          </a:p>
          <a:p>
            <a:pPr lvl="0"/>
            <a:r>
              <a:rPr lang="ru-RU" sz="3200" dirty="0" smtClean="0"/>
              <a:t>одаренные подростки;</a:t>
            </a:r>
          </a:p>
          <a:p>
            <a:pPr lvl="0"/>
            <a:r>
              <a:rPr lang="ru-RU" sz="3200" dirty="0" smtClean="0"/>
              <a:t>подростки с плохой успеваемостью в учебном заведении;</a:t>
            </a:r>
          </a:p>
          <a:p>
            <a:pPr lvl="0"/>
            <a:r>
              <a:rPr lang="ru-RU" sz="3200" dirty="0" smtClean="0"/>
              <a:t>подростки – жертвы насилия.</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642918"/>
            <a:ext cx="8229600" cy="728682"/>
          </a:xfrm>
        </p:spPr>
        <p:txBody>
          <a:bodyPr anchor="ctr">
            <a:normAutofit fontScale="90000"/>
          </a:bodyPr>
          <a:lstStyle/>
          <a:p>
            <a:r>
              <a:rPr lang="ru-RU" sz="2200" b="1" dirty="0" smtClean="0"/>
              <a:t/>
            </a:r>
            <a:br>
              <a:rPr lang="ru-RU" sz="2200" b="1" dirty="0" smtClean="0"/>
            </a:br>
            <a:r>
              <a:rPr lang="ru-RU" sz="2700" b="1" u="sng" dirty="0" smtClean="0"/>
              <a:t>Виды суицидов</a:t>
            </a:r>
            <a:r>
              <a:rPr lang="ru-RU" sz="2700" u="sng" dirty="0" smtClean="0"/>
              <a:t>: </a:t>
            </a:r>
            <a:r>
              <a:rPr lang="ru-RU" sz="2700" dirty="0" smtClean="0"/>
              <a:t>истинный, скрытый, демонстративный.</a:t>
            </a:r>
            <a:br>
              <a:rPr lang="ru-RU" sz="2700" dirty="0" smtClean="0"/>
            </a:br>
            <a:endParaRPr lang="ru-RU" sz="2700" dirty="0"/>
          </a:p>
        </p:txBody>
      </p:sp>
      <p:sp>
        <p:nvSpPr>
          <p:cNvPr id="2" name="Содержимое 1"/>
          <p:cNvSpPr>
            <a:spLocks noGrp="1"/>
          </p:cNvSpPr>
          <p:nvPr>
            <p:ph idx="1"/>
          </p:nvPr>
        </p:nvSpPr>
        <p:spPr>
          <a:xfrm>
            <a:off x="457200" y="1524000"/>
            <a:ext cx="8229600" cy="5048272"/>
          </a:xfrm>
        </p:spPr>
        <p:txBody>
          <a:bodyPr>
            <a:noAutofit/>
          </a:bodyPr>
          <a:lstStyle/>
          <a:p>
            <a:r>
              <a:rPr lang="ru-RU" sz="1600" b="1" dirty="0" smtClean="0"/>
              <a:t>Истинный суицид</a:t>
            </a:r>
            <a:r>
              <a:rPr lang="ru-RU" sz="1600" dirty="0" smtClean="0"/>
              <a:t> никогда не бывает спонтанным.</a:t>
            </a:r>
          </a:p>
          <a:p>
            <a:pPr>
              <a:buNone/>
            </a:pPr>
            <a:r>
              <a:rPr lang="ru-RU" sz="1600" dirty="0" smtClean="0"/>
              <a:t>    Такому суициду всегда предшествуют угнетенное настроение, депрессивное состояние или просто мысли об уходе из жизни. Причем окружающие, даже самые близкие люди, нередко такого состояния человека не замечают.</a:t>
            </a:r>
          </a:p>
          <a:p>
            <a:r>
              <a:rPr lang="ru-RU" sz="1600" b="1" dirty="0" smtClean="0"/>
              <a:t>Скрытый суицид</a:t>
            </a:r>
            <a:r>
              <a:rPr lang="ru-RU" sz="1600" dirty="0" smtClean="0"/>
              <a:t>. Это </a:t>
            </a:r>
            <a:r>
              <a:rPr lang="ru-RU" sz="1600" i="1" dirty="0" smtClean="0"/>
              <a:t>завуалированное самоубийство. </a:t>
            </a:r>
            <a:r>
              <a:rPr lang="ru-RU" sz="1600" dirty="0" smtClean="0"/>
              <a:t>Человек погибает от внешних сил, по большей части, им же спровоцированных. Например, рискованная езда на автомобиле (транспортное средство используется как инструмент для совершения суицида), занятия экстремальными видами спорта, алкогольная или наркотическая зависимость… </a:t>
            </a:r>
            <a:r>
              <a:rPr lang="ru-RU" sz="1600" i="1" dirty="0" smtClean="0"/>
              <a:t>То есть</a:t>
            </a:r>
            <a:r>
              <a:rPr lang="ru-RU" sz="1600" dirty="0" smtClean="0"/>
              <a:t> деструктивное, </a:t>
            </a:r>
            <a:r>
              <a:rPr lang="ru-RU" sz="1600" dirty="0" err="1" smtClean="0"/>
              <a:t>саморазрушающее</a:t>
            </a:r>
            <a:r>
              <a:rPr lang="ru-RU" sz="1600" i="1" dirty="0" smtClean="0"/>
              <a:t> поведение. </a:t>
            </a:r>
            <a:r>
              <a:rPr lang="ru-RU" sz="1600" dirty="0" smtClean="0"/>
              <a:t>И сколько угодно можно твердить человеку о том, что все это опасно для жизни, как правило, именно этой опасности они жаждут.</a:t>
            </a:r>
          </a:p>
          <a:p>
            <a:r>
              <a:rPr lang="ru-RU" sz="1600" b="1" dirty="0" smtClean="0"/>
              <a:t>Демонстративный суицид</a:t>
            </a:r>
            <a:r>
              <a:rPr lang="ru-RU" sz="1600" dirty="0" smtClean="0"/>
              <a:t>. Самоубийство, как способ привлечь внимание к своей личности, оказание давления на окружающих лиц с целью изменения конфликтной ситуации в благоприятную сторону. </a:t>
            </a:r>
            <a:r>
              <a:rPr lang="ru-RU" sz="1600" i="1" dirty="0" smtClean="0"/>
              <a:t>Проявляется в виде порезов вен, отравлении лекарствами, изображения повешения.</a:t>
            </a:r>
          </a:p>
          <a:p>
            <a:endParaRPr lang="ru-RU" sz="1600" i="1" dirty="0" smtClean="0"/>
          </a:p>
          <a:p>
            <a:pPr>
              <a:buNone/>
            </a:pPr>
            <a:r>
              <a:rPr lang="ru-RU" sz="1600" dirty="0" smtClean="0"/>
              <a:t>Большинство самоубийц, как правило, хотели вовсе не умереть – а только достучаться до кого-то, обратить внимание на свои проблемы, изменить невыносимую ситуацию.</a:t>
            </a:r>
          </a:p>
          <a:p>
            <a:pPr>
              <a:buNone/>
            </a:pPr>
            <a:endParaRPr lang="ru-RU"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357166"/>
            <a:ext cx="8229600" cy="357190"/>
          </a:xfrm>
        </p:spPr>
        <p:txBody>
          <a:bodyPr>
            <a:normAutofit fontScale="90000"/>
          </a:bodyPr>
          <a:lstStyle/>
          <a:p>
            <a:r>
              <a:rPr lang="ru-RU" dirty="0" smtClean="0"/>
              <a:t/>
            </a:r>
            <a:br>
              <a:rPr lang="ru-RU" dirty="0" smtClean="0"/>
            </a:br>
            <a:r>
              <a:rPr lang="ru-RU" sz="2700" b="1" u="sng" dirty="0" smtClean="0"/>
              <a:t>Причины суицида:</a:t>
            </a:r>
            <a:endParaRPr lang="ru-RU" sz="2700" u="sng" dirty="0"/>
          </a:p>
        </p:txBody>
      </p:sp>
      <p:sp>
        <p:nvSpPr>
          <p:cNvPr id="2" name="Содержимое 1"/>
          <p:cNvSpPr>
            <a:spLocks noGrp="1"/>
          </p:cNvSpPr>
          <p:nvPr>
            <p:ph idx="1"/>
          </p:nvPr>
        </p:nvSpPr>
        <p:spPr>
          <a:xfrm>
            <a:off x="457200" y="1000108"/>
            <a:ext cx="8229600" cy="5643602"/>
          </a:xfrm>
        </p:spPr>
        <p:txBody>
          <a:bodyPr>
            <a:noAutofit/>
          </a:bodyPr>
          <a:lstStyle/>
          <a:p>
            <a:pPr lvl="0"/>
            <a:r>
              <a:rPr lang="ru-RU" sz="1400" b="1" dirty="0" smtClean="0"/>
              <a:t>Проблемы и конфликты в семье.</a:t>
            </a:r>
            <a:r>
              <a:rPr lang="ru-RU" sz="1400" dirty="0" smtClean="0"/>
              <a:t> Часто у детей в разводящихся семьях появляется чувство, что родители расстаются по их вине (не слушался, плохо учился). </a:t>
            </a:r>
            <a:r>
              <a:rPr lang="ru-RU" sz="1400" b="1" dirty="0" smtClean="0"/>
              <a:t>Слишком жесткое воспитание </a:t>
            </a:r>
            <a:r>
              <a:rPr lang="ru-RU" sz="1400" dirty="0" smtClean="0"/>
              <a:t>в виде морализаторства, очень строгого контроля и запретов, лишающих свободы личного выбора (запрет на друзей, любимые занятия, игры, предпочитаемую одежду).</a:t>
            </a:r>
          </a:p>
          <a:p>
            <a:pPr lvl="0"/>
            <a:r>
              <a:rPr lang="ru-RU" sz="1400" b="1" dirty="0" smtClean="0"/>
              <a:t>Конфликты с друзьями, проблемы в  учебном заведении.</a:t>
            </a:r>
            <a:r>
              <a:rPr lang="ru-RU" sz="1400" dirty="0" smtClean="0"/>
              <a:t> Ребенок – изгой в ОУ. Чувство мести и бессильной злобы могут способствовать суициду.</a:t>
            </a:r>
          </a:p>
          <a:p>
            <a:pPr lvl="0"/>
            <a:r>
              <a:rPr lang="ru-RU" sz="1400" b="1" dirty="0" smtClean="0"/>
              <a:t>Несчастная любовь, одиночество.</a:t>
            </a:r>
            <a:endParaRPr lang="ru-RU" sz="1400" dirty="0" smtClean="0"/>
          </a:p>
          <a:p>
            <a:pPr lvl="0"/>
            <a:r>
              <a:rPr lang="ru-RU" sz="1400" b="1" dirty="0" smtClean="0"/>
              <a:t>Страх перед будущим.</a:t>
            </a:r>
            <a:endParaRPr lang="ru-RU" sz="1400" dirty="0" smtClean="0"/>
          </a:p>
          <a:p>
            <a:pPr lvl="0"/>
            <a:r>
              <a:rPr lang="ru-RU" sz="1400" b="1" dirty="0" smtClean="0"/>
              <a:t>Потеря смысла жизни.</a:t>
            </a:r>
            <a:endParaRPr lang="ru-RU" sz="1400" dirty="0" smtClean="0"/>
          </a:p>
          <a:p>
            <a:pPr lvl="0"/>
            <a:r>
              <a:rPr lang="ru-RU" sz="1400" b="1" dirty="0" smtClean="0"/>
              <a:t>Воздействие искусства. Подражание кумирам.</a:t>
            </a:r>
            <a:r>
              <a:rPr lang="ru-RU" sz="1400" dirty="0" smtClean="0"/>
              <a:t> . Родителям следует насторожиться в отношении суицидальной активности своего ребенка, если он фанат погибшего кумира.</a:t>
            </a:r>
          </a:p>
          <a:p>
            <a:pPr lvl="0"/>
            <a:r>
              <a:rPr lang="ru-RU" sz="1400" b="1" dirty="0" smtClean="0"/>
              <a:t>Высокие ожидания, повышенные притязания к успехам ребенка, критика и наказание со стороны родителей. </a:t>
            </a:r>
            <a:r>
              <a:rPr lang="ru-RU" sz="1400" dirty="0" smtClean="0"/>
              <a:t>Иногда высокие ожидания родителей не совпадают со слабыми способностями и возможностями ребенка. У него появляется чувство вины, что он плохой, не оправдывает надежды родителей, позорит их. Любая критика и самый невинный вид наказания могут оказаться невыносимым.</a:t>
            </a:r>
          </a:p>
          <a:p>
            <a:pPr lvl="0"/>
            <a:r>
              <a:rPr lang="ru-RU" sz="1400" b="1" dirty="0" smtClean="0"/>
              <a:t>Прессинг успеха.</a:t>
            </a:r>
            <a:r>
              <a:rPr lang="ru-RU" sz="1400" dirty="0" smtClean="0"/>
              <a:t> Сегодня в нашей стране, как никогда прежде, велик престиж высшего образования. Искренне желающие ребенку добра близкие родственники и учителя постоянно настраивают его на обязательный успех: поступление в вуз, получение престижной профессии. В такой ситуации подросток просто вынужден тянуться за хорошими отметками, доказывать, что он лучше, умнее, успешней других своих сверстников. Причем это насильственное рвение часто поддерживается буквально жертвенным поведением родителей, готовых для оплаты репетиторов потратить последние деньги, влезть в долги...</a:t>
            </a:r>
          </a:p>
          <a:p>
            <a:endParaRPr lang="ru-RU"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714356"/>
            <a:ext cx="8229600" cy="928694"/>
          </a:xfrm>
        </p:spPr>
        <p:txBody>
          <a:bodyPr>
            <a:normAutofit fontScale="90000"/>
          </a:bodyPr>
          <a:lstStyle/>
          <a:p>
            <a:r>
              <a:rPr lang="ru-RU" sz="3100" b="1" i="1" u="sng" dirty="0" smtClean="0"/>
              <a:t>Некоторые причины суицидов среди подростков:</a:t>
            </a:r>
            <a:r>
              <a:rPr lang="ru-RU" dirty="0" smtClean="0"/>
              <a:t/>
            </a:r>
            <a:br>
              <a:rPr lang="ru-RU" dirty="0" smtClean="0"/>
            </a:br>
            <a:endParaRPr lang="ru-RU" dirty="0"/>
          </a:p>
        </p:txBody>
      </p:sp>
      <p:sp>
        <p:nvSpPr>
          <p:cNvPr id="2" name="Содержимое 1"/>
          <p:cNvSpPr>
            <a:spLocks noGrp="1"/>
          </p:cNvSpPr>
          <p:nvPr>
            <p:ph idx="1"/>
          </p:nvPr>
        </p:nvSpPr>
        <p:spPr/>
        <p:txBody>
          <a:bodyPr/>
          <a:lstStyle/>
          <a:p>
            <a:pPr>
              <a:buNone/>
            </a:pPr>
            <a:r>
              <a:rPr lang="ru-RU" b="1" i="1" u="sng" dirty="0" smtClean="0"/>
              <a:t>Потери</a:t>
            </a:r>
            <a:endParaRPr lang="ru-RU" dirty="0" smtClean="0"/>
          </a:p>
          <a:p>
            <a:r>
              <a:rPr lang="ru-RU" u="sng" dirty="0" smtClean="0"/>
              <a:t> Разрыв романтических отношении</a:t>
            </a:r>
            <a:endParaRPr lang="ru-RU" dirty="0" smtClean="0"/>
          </a:p>
          <a:p>
            <a:r>
              <a:rPr lang="ru-RU" u="sng" dirty="0" smtClean="0"/>
              <a:t>Смерть любимого человека</a:t>
            </a:r>
            <a:endParaRPr lang="ru-RU" dirty="0" smtClean="0"/>
          </a:p>
          <a:p>
            <a:r>
              <a:rPr lang="ru-RU" u="sng" dirty="0" smtClean="0"/>
              <a:t>Смерть домашнего животного</a:t>
            </a:r>
            <a:endParaRPr lang="ru-RU" dirty="0" smtClean="0"/>
          </a:p>
          <a:p>
            <a:r>
              <a:rPr lang="ru-RU" u="sng" dirty="0" smtClean="0"/>
              <a:t>Потеря работы</a:t>
            </a:r>
            <a:endParaRPr lang="ru-RU" dirty="0" smtClean="0"/>
          </a:p>
          <a:p>
            <a:r>
              <a:rPr lang="ru-RU" u="sng" dirty="0" smtClean="0"/>
              <a:t>Потеря "лица"</a:t>
            </a:r>
            <a:endParaRPr lang="ru-RU" dirty="0" smtClean="0"/>
          </a:p>
          <a:p>
            <a:r>
              <a:rPr lang="ru-RU" u="sng" dirty="0" smtClean="0"/>
              <a:t>Развод</a:t>
            </a:r>
            <a:endParaRPr lang="ru-RU" dirty="0" smtClean="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r>
              <a:rPr lang="ru-RU" sz="3100" b="1" i="1" u="sng" dirty="0" smtClean="0"/>
              <a:t>Некоторые причины суицидов среди подростков</a:t>
            </a:r>
            <a:r>
              <a:rPr lang="ru-RU" dirty="0" smtClean="0"/>
              <a:t/>
            </a:r>
            <a:br>
              <a:rPr lang="ru-RU" dirty="0" smtClean="0"/>
            </a:br>
            <a:endParaRPr lang="ru-RU" dirty="0"/>
          </a:p>
        </p:txBody>
      </p:sp>
      <p:sp>
        <p:nvSpPr>
          <p:cNvPr id="2" name="Содержимое 1"/>
          <p:cNvSpPr>
            <a:spLocks noGrp="1"/>
          </p:cNvSpPr>
          <p:nvPr>
            <p:ph idx="1"/>
          </p:nvPr>
        </p:nvSpPr>
        <p:spPr>
          <a:xfrm>
            <a:off x="457200" y="1857364"/>
            <a:ext cx="8229600" cy="4717172"/>
          </a:xfrm>
        </p:spPr>
        <p:txBody>
          <a:bodyPr>
            <a:normAutofit fontScale="92500" lnSpcReduction="10000"/>
          </a:bodyPr>
          <a:lstStyle/>
          <a:p>
            <a:pPr>
              <a:buNone/>
            </a:pPr>
            <a:r>
              <a:rPr lang="ru-RU" b="1" i="1" u="sng" dirty="0" smtClean="0"/>
              <a:t>Давления</a:t>
            </a:r>
            <a:endParaRPr lang="ru-RU" dirty="0" smtClean="0"/>
          </a:p>
          <a:p>
            <a:pPr lvl="0"/>
            <a:r>
              <a:rPr lang="ru-RU" u="sng" dirty="0" smtClean="0"/>
              <a:t>Давление в учебном заведении</a:t>
            </a:r>
          </a:p>
          <a:p>
            <a:r>
              <a:rPr lang="ru-RU" u="sng" dirty="0" smtClean="0"/>
              <a:t>Давление со стороны сверстников</a:t>
            </a:r>
            <a:endParaRPr lang="ru-RU" dirty="0" smtClean="0"/>
          </a:p>
          <a:p>
            <a:r>
              <a:rPr lang="ru-RU" u="sng" dirty="0" smtClean="0"/>
              <a:t>Давление родителей</a:t>
            </a:r>
            <a:endParaRPr lang="ru-RU" dirty="0" smtClean="0"/>
          </a:p>
          <a:p>
            <a:pPr>
              <a:buNone/>
            </a:pPr>
            <a:r>
              <a:rPr lang="ru-RU" b="1" i="1" u="sng" dirty="0" smtClean="0"/>
              <a:t>Низкая самооценка</a:t>
            </a:r>
            <a:endParaRPr lang="ru-RU" dirty="0" smtClean="0"/>
          </a:p>
          <a:p>
            <a:r>
              <a:rPr lang="ru-RU" u="sng" dirty="0" smtClean="0"/>
              <a:t>Физическая непривлекательность</a:t>
            </a:r>
            <a:endParaRPr lang="ru-RU" dirty="0" smtClean="0"/>
          </a:p>
          <a:p>
            <a:r>
              <a:rPr lang="ru-RU" u="sng" dirty="0" smtClean="0"/>
              <a:t>Второсортность</a:t>
            </a:r>
            <a:endParaRPr lang="ru-RU" dirty="0" smtClean="0"/>
          </a:p>
          <a:p>
            <a:r>
              <a:rPr lang="ru-RU" u="sng" dirty="0" smtClean="0"/>
              <a:t>Сексуальность</a:t>
            </a:r>
            <a:endParaRPr lang="ru-RU" dirty="0" smtClean="0"/>
          </a:p>
          <a:p>
            <a:r>
              <a:rPr lang="ru-RU" u="sng" dirty="0" smtClean="0"/>
              <a:t>Одежда</a:t>
            </a:r>
            <a:endParaRPr lang="ru-RU" dirty="0" smtClean="0"/>
          </a:p>
          <a:p>
            <a:r>
              <a:rPr lang="ru-RU" u="sng" dirty="0" smtClean="0"/>
              <a:t>Физическое бессилие</a:t>
            </a:r>
            <a:endParaRPr lang="ru-RU" dirty="0" smtClean="0"/>
          </a:p>
          <a:p>
            <a:r>
              <a:rPr lang="ru-RU" u="sng" dirty="0" err="1" smtClean="0"/>
              <a:t>Неуспешность</a:t>
            </a:r>
            <a:r>
              <a:rPr lang="ru-RU" u="sng" dirty="0" smtClean="0"/>
              <a:t> в учебе</a:t>
            </a:r>
            <a:endParaRPr lang="ru-RU" dirty="0" smtClean="0"/>
          </a:p>
          <a:p>
            <a:pPr lvl="0"/>
            <a:endParaRPr lang="ru-RU" dirty="0" smtClean="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r>
              <a:rPr lang="ru-RU" sz="3100" i="1" u="sng" dirty="0" smtClean="0"/>
              <a:t>Некоторые причины суицидов среди подростков</a:t>
            </a:r>
            <a:r>
              <a:rPr lang="ru-RU" dirty="0" smtClean="0"/>
              <a:t/>
            </a:r>
            <a:br>
              <a:rPr lang="ru-RU" dirty="0" smtClean="0"/>
            </a:br>
            <a:endParaRPr lang="ru-RU" dirty="0"/>
          </a:p>
        </p:txBody>
      </p:sp>
      <p:sp>
        <p:nvSpPr>
          <p:cNvPr id="2" name="Содержимое 1"/>
          <p:cNvSpPr>
            <a:spLocks noGrp="1"/>
          </p:cNvSpPr>
          <p:nvPr>
            <p:ph idx="1"/>
          </p:nvPr>
        </p:nvSpPr>
        <p:spPr/>
        <p:txBody>
          <a:bodyPr>
            <a:normAutofit fontScale="92500"/>
          </a:bodyPr>
          <a:lstStyle/>
          <a:p>
            <a:r>
              <a:rPr lang="ru-RU" i="1" u="sng" dirty="0" smtClean="0"/>
              <a:t>Недостаток общения</a:t>
            </a:r>
            <a:endParaRPr lang="ru-RU" dirty="0" smtClean="0"/>
          </a:p>
          <a:p>
            <a:r>
              <a:rPr lang="ru-RU" i="1" u="sng" dirty="0" smtClean="0"/>
              <a:t>Бесперспективность и безнадежность</a:t>
            </a:r>
            <a:endParaRPr lang="ru-RU" dirty="0" smtClean="0"/>
          </a:p>
          <a:p>
            <a:r>
              <a:rPr lang="ru-RU" i="1" u="sng" dirty="0" smtClean="0"/>
              <a:t>Юбилейные самоубийства</a:t>
            </a:r>
            <a:r>
              <a:rPr lang="ru-RU" b="1" i="1" dirty="0" smtClean="0"/>
              <a:t>.</a:t>
            </a:r>
            <a:r>
              <a:rPr lang="ru-RU" i="1" dirty="0" smtClean="0"/>
              <a:t> </a:t>
            </a:r>
          </a:p>
          <a:p>
            <a:r>
              <a:rPr lang="ru-RU" i="1" u="sng" dirty="0" smtClean="0"/>
              <a:t>Самоубийства-убийства</a:t>
            </a:r>
            <a:r>
              <a:rPr lang="ru-RU" b="1" i="1" dirty="0" smtClean="0"/>
              <a:t>.</a:t>
            </a:r>
          </a:p>
          <a:p>
            <a:r>
              <a:rPr lang="ru-RU" i="1" dirty="0" smtClean="0"/>
              <a:t> </a:t>
            </a:r>
            <a:r>
              <a:rPr lang="ru-RU" i="1" u="sng" dirty="0" smtClean="0"/>
              <a:t>Самоубийства, связанные с неизлечимыми заболеваниями, неполноценностью, уродством.</a:t>
            </a:r>
          </a:p>
          <a:p>
            <a:r>
              <a:rPr lang="ru-RU" i="1" u="sng" dirty="0" smtClean="0"/>
              <a:t>Самоубийства, связанные с недовольством собой</a:t>
            </a:r>
            <a:r>
              <a:rPr lang="ru-RU" b="1" i="1" u="sng" dirty="0" smtClean="0"/>
              <a:t>.</a:t>
            </a:r>
            <a:r>
              <a:rPr lang="ru-RU" i="1" dirty="0" smtClean="0"/>
              <a:t> </a:t>
            </a:r>
          </a:p>
          <a:p>
            <a:r>
              <a:rPr lang="ru-RU" i="1" u="sng" dirty="0" smtClean="0"/>
              <a:t>Самоубийства, связанные с причастностью подростка к религиозным сектам</a:t>
            </a:r>
            <a:r>
              <a:rPr lang="ru-RU" b="1" i="1" dirty="0" smtClean="0"/>
              <a:t>.</a:t>
            </a:r>
            <a:r>
              <a:rPr lang="ru-RU" i="1" dirty="0" smtClean="0"/>
              <a:t> </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idx="4294967295"/>
          </p:nvPr>
        </p:nvSpPr>
        <p:spPr>
          <a:xfrm>
            <a:off x="0" y="152400"/>
            <a:ext cx="8401050" cy="1276350"/>
          </a:xfrm>
        </p:spPr>
        <p:txBody>
          <a:bodyPr>
            <a:normAutofit fontScale="90000"/>
          </a:bodyPr>
          <a:lstStyle/>
          <a:p>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100" dirty="0" smtClean="0"/>
              <a:t/>
            </a:r>
            <a:br>
              <a:rPr lang="ru-RU" sz="3100" dirty="0" smtClean="0"/>
            </a:br>
            <a:endParaRPr lang="ru-RU" sz="3100" dirty="0"/>
          </a:p>
        </p:txBody>
      </p:sp>
      <p:sp>
        <p:nvSpPr>
          <p:cNvPr id="2" name="Содержимое 1"/>
          <p:cNvSpPr>
            <a:spLocks noGrp="1"/>
          </p:cNvSpPr>
          <p:nvPr>
            <p:ph idx="4294967295"/>
          </p:nvPr>
        </p:nvSpPr>
        <p:spPr>
          <a:xfrm>
            <a:off x="428596" y="571480"/>
            <a:ext cx="8429684" cy="6072230"/>
          </a:xfrm>
        </p:spPr>
        <p:txBody>
          <a:bodyPr>
            <a:noAutofit/>
          </a:bodyPr>
          <a:lstStyle/>
          <a:p>
            <a:pPr lvl="0">
              <a:spcBef>
                <a:spcPts val="0"/>
              </a:spcBef>
              <a:buNone/>
            </a:pPr>
            <a:r>
              <a:rPr lang="ru-RU" sz="1800" b="1" u="sng" dirty="0" smtClean="0"/>
              <a:t>Более всего восприимчивы к суициду следующие группы:</a:t>
            </a:r>
          </a:p>
          <a:p>
            <a:pPr lvl="0">
              <a:spcBef>
                <a:spcPts val="0"/>
              </a:spcBef>
            </a:pPr>
            <a:r>
              <a:rPr lang="ru-RU" sz="1800" dirty="0" smtClean="0"/>
              <a:t>Предыдущая (незаконченная) попытка суицида (</a:t>
            </a:r>
            <a:r>
              <a:rPr lang="ru-RU" sz="1800" dirty="0" err="1" smtClean="0"/>
              <a:t>парасуицид</a:t>
            </a:r>
            <a:r>
              <a:rPr lang="ru-RU" sz="1800" dirty="0" smtClean="0"/>
              <a:t>). По данным некоторых источников процент достигает 30%. </a:t>
            </a:r>
          </a:p>
          <a:p>
            <a:pPr lvl="0">
              <a:spcBef>
                <a:spcPts val="0"/>
              </a:spcBef>
            </a:pPr>
            <a:r>
              <a:rPr lang="ru-RU" sz="1800" dirty="0" smtClean="0"/>
              <a:t>Суицидальные угрозы, прямые или завуалированные. </a:t>
            </a:r>
          </a:p>
          <a:p>
            <a:pPr lvl="0">
              <a:spcBef>
                <a:spcPts val="0"/>
              </a:spcBef>
            </a:pPr>
            <a:r>
              <a:rPr lang="ru-RU" sz="1800" dirty="0" smtClean="0"/>
              <a:t>Тенденции к самоповреждению (</a:t>
            </a:r>
            <a:r>
              <a:rPr lang="ru-RU" sz="1800" dirty="0" err="1" smtClean="0"/>
              <a:t>аутоагрессия</a:t>
            </a:r>
            <a:r>
              <a:rPr lang="ru-RU" sz="1800" dirty="0" smtClean="0"/>
              <a:t>). </a:t>
            </a:r>
          </a:p>
          <a:p>
            <a:pPr lvl="0">
              <a:spcBef>
                <a:spcPts val="0"/>
              </a:spcBef>
            </a:pPr>
            <a:r>
              <a:rPr lang="ru-RU" sz="1800" dirty="0" smtClean="0"/>
              <a:t>Суициды в семье </a:t>
            </a:r>
          </a:p>
          <a:p>
            <a:pPr lvl="0">
              <a:spcBef>
                <a:spcPts val="0"/>
              </a:spcBef>
            </a:pPr>
            <a:r>
              <a:rPr lang="ru-RU" sz="1800" dirty="0" smtClean="0"/>
              <a:t>Алкоголизм. Риск суицидов очень высок у больных употребляющих алкоголь. Длительное злоупотребление алкоголем способствует усилению депрессии, чувства вины и психической боли, которые, как известно, часто предшествуют суициду. </a:t>
            </a:r>
          </a:p>
          <a:p>
            <a:pPr lvl="0">
              <a:spcBef>
                <a:spcPts val="0"/>
              </a:spcBef>
            </a:pPr>
            <a:r>
              <a:rPr lang="ru-RU" sz="1800" dirty="0" smtClean="0"/>
              <a:t>Хроническое употребление наркотиков и токсических препаратов. Наркотики и алкоголь представляют собой относительно летальную комбинацию. Они ослабляют мотивационный контроль над поведением человека, обостряют депрессию или даже вызывают психозы. </a:t>
            </a:r>
          </a:p>
          <a:p>
            <a:pPr lvl="0">
              <a:spcBef>
                <a:spcPts val="0"/>
              </a:spcBef>
            </a:pPr>
            <a:r>
              <a:rPr lang="ru-RU" sz="1800" dirty="0" smtClean="0"/>
              <a:t>Аффективные расстройства, особенно тяжелые депрессии (психопатологические синдромы). </a:t>
            </a:r>
          </a:p>
          <a:p>
            <a:pPr lvl="0">
              <a:spcBef>
                <a:spcPts val="0"/>
              </a:spcBef>
            </a:pPr>
            <a:r>
              <a:rPr lang="ru-RU" sz="1800" dirty="0" smtClean="0"/>
              <a:t>Хронические или смертельные болезни; </a:t>
            </a:r>
          </a:p>
          <a:p>
            <a:pPr lvl="0">
              <a:spcBef>
                <a:spcPts val="0"/>
              </a:spcBef>
            </a:pPr>
            <a:r>
              <a:rPr lang="ru-RU" sz="1800" dirty="0" smtClean="0"/>
              <a:t>Тяжелые утраты, например смерть родителя, особенно в течение первого года после потери. </a:t>
            </a:r>
          </a:p>
          <a:p>
            <a:pPr lvl="0">
              <a:spcBef>
                <a:spcPts val="0"/>
              </a:spcBef>
            </a:pPr>
            <a:r>
              <a:rPr lang="ru-RU" sz="1800" dirty="0" smtClean="0"/>
              <a:t>Семейные проблемы: уход из семьи одного из родителей или развод.</a:t>
            </a:r>
          </a:p>
          <a:p>
            <a:pPr>
              <a:spcBef>
                <a:spcPts val="0"/>
              </a:spcBef>
            </a:pPr>
            <a:endParaRPr lang="ru-RU" sz="1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1030</TotalTime>
  <Words>1440</Words>
  <Application>Microsoft Office PowerPoint</Application>
  <PresentationFormat>Экран (4:3)</PresentationFormat>
  <Paragraphs>163</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Городская</vt:lpstr>
      <vt:lpstr>"Суицид в подростковой среде.  Меры профилактики   подросткового суицида" </vt:lpstr>
      <vt:lpstr>  Суицид – это умышленное лишение себя жизни, совершаемое человеком в состоянии сильного душевного расстройства, когда собственная жизнь утрачивает для него смысл. </vt:lpstr>
      <vt:lpstr>Чаще подвержены: </vt:lpstr>
      <vt:lpstr> Виды суицидов: истинный, скрытый, демонстративный. </vt:lpstr>
      <vt:lpstr> Причины суицида:</vt:lpstr>
      <vt:lpstr>Некоторые причины суицидов среди подростков: </vt:lpstr>
      <vt:lpstr>Некоторые причины суицидов среди подростков </vt:lpstr>
      <vt:lpstr>Некоторые причины суицидов среди подростков </vt:lpstr>
      <vt:lpstr>       </vt:lpstr>
      <vt:lpstr> Типы суицидального поведения    </vt:lpstr>
      <vt:lpstr>Характерные черты суицидальных личностей </vt:lpstr>
      <vt:lpstr>Мотивы суицида </vt:lpstr>
      <vt:lpstr> Признаки готовящегося самоубийства.   </vt:lpstr>
      <vt:lpstr> Поведенческие признаки </vt:lpstr>
      <vt:lpstr>Ситуационные признаки: </vt:lpstr>
      <vt:lpstr>К внешним проявлениям относятся:</vt:lpstr>
      <vt:lpstr>Вегетативные нарушения </vt:lpstr>
      <vt:lpstr>Факторы риска совершения суицида </vt:lpstr>
      <vt:lpstr>Таким образом: </vt:lpstr>
      <vt:lpstr>Рекомендации педагогу по предотвращению самоубийств</vt:lpstr>
      <vt:lpstr> Рекомендуемые мероприятия по предотвращению суицидов:</vt:lpstr>
      <vt:lpstr>Рекомендуемые мероприятия по предотвращению суицидов:</vt:lpstr>
      <vt:lpstr>Рекомендуемые мероприятия по предотвращению суицидов для родителей:</vt:lpstr>
      <vt:lpstr>Диагностика, профилактика и превенция суицида </vt:lpstr>
      <vt:lpstr>Презентация PowerPoint</vt:lpstr>
      <vt:lpstr>Характерологические особенности потенциальных молодых самоубийц: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"Суицид в подростковой среде. Меры профилактики и предупреждения подросткового суицида" </dc:title>
  <cp:lastModifiedBy>Мельникова</cp:lastModifiedBy>
  <cp:revision>67</cp:revision>
  <cp:lastPrinted>2016-12-14T11:00:52Z</cp:lastPrinted>
  <dcterms:modified xsi:type="dcterms:W3CDTF">2018-10-04T10:48:59Z</dcterms:modified>
</cp:coreProperties>
</file>